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7" r:id="rId3"/>
    <p:sldId id="258" r:id="rId4"/>
    <p:sldId id="293" r:id="rId5"/>
    <p:sldId id="295" r:id="rId6"/>
    <p:sldId id="300" r:id="rId7"/>
    <p:sldId id="294" r:id="rId8"/>
    <p:sldId id="296" r:id="rId9"/>
    <p:sldId id="297" r:id="rId10"/>
    <p:sldId id="301" r:id="rId11"/>
    <p:sldId id="302" r:id="rId12"/>
    <p:sldId id="303" r:id="rId13"/>
    <p:sldId id="304" r:id="rId14"/>
    <p:sldId id="259" r:id="rId15"/>
    <p:sldId id="306" r:id="rId16"/>
    <p:sldId id="263" r:id="rId17"/>
    <p:sldId id="274" r:id="rId18"/>
    <p:sldId id="275" r:id="rId19"/>
    <p:sldId id="290" r:id="rId20"/>
    <p:sldId id="281"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717" autoAdjust="0"/>
  </p:normalViewPr>
  <p:slideViewPr>
    <p:cSldViewPr snapToGrid="0">
      <p:cViewPr varScale="1">
        <p:scale>
          <a:sx n="109" d="100"/>
          <a:sy n="109" d="100"/>
        </p:scale>
        <p:origin x="672"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B3D052-A582-4EA8-9798-AC02186D5D80}" type="datetimeFigureOut">
              <a:rPr lang="en-GB" smtClean="0"/>
              <a:t>14/10/2025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813B89-BE21-4150-A985-D3556FFA982C}" type="slidenum">
              <a:rPr lang="en-GB" smtClean="0"/>
              <a:t>‹#›</a:t>
            </a:fld>
            <a:endParaRPr lang="en-GB"/>
          </a:p>
        </p:txBody>
      </p:sp>
    </p:spTree>
    <p:extLst>
      <p:ext uri="{BB962C8B-B14F-4D97-AF65-F5344CB8AC3E}">
        <p14:creationId xmlns:p14="http://schemas.microsoft.com/office/powerpoint/2010/main" val="10396184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g3747fa5762b_1_1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0" name="Google Shape;230;g3747fa5762b_1_1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445022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g3747fa5762b_1_1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6" name="Google Shape;346;g3747fa5762b_1_1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049804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747fa5762b_1_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1" name="Google Shape;211;g3747fa5762b_1_8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6768149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g3747fa5762b_1_1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5" name="Google Shape;275;g3747fa5762b_1_1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755591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g385b33d5832_0_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5" name="Google Shape;285;g385b33d5832_0_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936238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4"/>
        <p:cNvGrpSpPr/>
        <p:nvPr/>
      </p:nvGrpSpPr>
      <p:grpSpPr>
        <a:xfrm>
          <a:off x="0" y="0"/>
          <a:ext cx="0" cy="0"/>
          <a:chOff x="0" y="0"/>
          <a:chExt cx="0" cy="0"/>
        </a:xfrm>
      </p:grpSpPr>
      <p:sp>
        <p:nvSpPr>
          <p:cNvPr id="385" name="Google Shape;385;g3747fa5762b_1_2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6" name="Google Shape;386;g3747fa5762b_1_2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957965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4"/>
        <p:cNvGrpSpPr/>
        <p:nvPr/>
      </p:nvGrpSpPr>
      <p:grpSpPr>
        <a:xfrm>
          <a:off x="0" y="0"/>
          <a:ext cx="0" cy="0"/>
          <a:chOff x="0" y="0"/>
          <a:chExt cx="0" cy="0"/>
        </a:xfrm>
      </p:grpSpPr>
      <p:sp>
        <p:nvSpPr>
          <p:cNvPr id="385" name="Google Shape;385;g3747fa5762b_1_2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6" name="Google Shape;386;g3747fa5762b_1_2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838512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g385b33d5832_0_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3" name="Google Shape;303;g385b33d5832_0_8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179308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g3747fa5762b_1_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9" name="Google Shape;179;g3747fa5762b_1_6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802049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g385b33d5832_0_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2" name="Google Shape;222;g385b33d5832_0_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7880290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85CC397-549D-4140-B65E-61AE981817AF}"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99FCB3-2B43-4976-9D29-FA2B83E86417}" type="slidenum">
              <a:rPr lang="en-GB" smtClean="0"/>
              <a:t>‹#›</a:t>
            </a:fld>
            <a:endParaRPr lang="en-GB"/>
          </a:p>
        </p:txBody>
      </p:sp>
    </p:spTree>
    <p:extLst>
      <p:ext uri="{BB962C8B-B14F-4D97-AF65-F5344CB8AC3E}">
        <p14:creationId xmlns:p14="http://schemas.microsoft.com/office/powerpoint/2010/main" val="11414187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85CC397-549D-4140-B65E-61AE981817AF}"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99FCB3-2B43-4976-9D29-FA2B83E86417}" type="slidenum">
              <a:rPr lang="en-GB" smtClean="0"/>
              <a:t>‹#›</a:t>
            </a:fld>
            <a:endParaRPr lang="en-GB"/>
          </a:p>
        </p:txBody>
      </p:sp>
    </p:spTree>
    <p:extLst>
      <p:ext uri="{BB962C8B-B14F-4D97-AF65-F5344CB8AC3E}">
        <p14:creationId xmlns:p14="http://schemas.microsoft.com/office/powerpoint/2010/main" val="5845611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85CC397-549D-4140-B65E-61AE981817AF}"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99FCB3-2B43-4976-9D29-FA2B83E86417}" type="slidenum">
              <a:rPr lang="en-GB" smtClean="0"/>
              <a:t>‹#›</a:t>
            </a:fld>
            <a:endParaRPr lang="en-GB"/>
          </a:p>
        </p:txBody>
      </p:sp>
    </p:spTree>
    <p:extLst>
      <p:ext uri="{BB962C8B-B14F-4D97-AF65-F5344CB8AC3E}">
        <p14:creationId xmlns:p14="http://schemas.microsoft.com/office/powerpoint/2010/main" val="35817792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85CC397-549D-4140-B65E-61AE981817AF}" type="datetimeFigureOut">
              <a:rPr lang="en-GB" smtClean="0"/>
              <a:t>14/10/2025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999FCB3-2B43-4976-9D29-FA2B83E86417}" type="slidenum">
              <a:rPr lang="en-GB" smtClean="0"/>
              <a:t>‹#›</a:t>
            </a:fld>
            <a:endParaRPr lang="en-GB"/>
          </a:p>
        </p:txBody>
      </p:sp>
    </p:spTree>
    <p:extLst>
      <p:ext uri="{BB962C8B-B14F-4D97-AF65-F5344CB8AC3E}">
        <p14:creationId xmlns:p14="http://schemas.microsoft.com/office/powerpoint/2010/main" val="27061055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85CC397-549D-4140-B65E-61AE981817AF}" type="datetimeFigureOut">
              <a:rPr lang="en-GB" smtClean="0"/>
              <a:t>14/10/2025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999FCB3-2B43-4976-9D29-FA2B83E86417}" type="slidenum">
              <a:rPr lang="en-GB" smtClean="0"/>
              <a:t>‹#›</a:t>
            </a:fld>
            <a:endParaRPr lang="en-GB"/>
          </a:p>
        </p:txBody>
      </p:sp>
    </p:spTree>
    <p:extLst>
      <p:ext uri="{BB962C8B-B14F-4D97-AF65-F5344CB8AC3E}">
        <p14:creationId xmlns:p14="http://schemas.microsoft.com/office/powerpoint/2010/main" val="20407236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85CC397-549D-4140-B65E-61AE981817AF}" type="datetimeFigureOut">
              <a:rPr lang="en-GB" smtClean="0"/>
              <a:t>14/10/2025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999FCB3-2B43-4976-9D29-FA2B83E86417}" type="slidenum">
              <a:rPr lang="en-GB" smtClean="0"/>
              <a:t>‹#›</a:t>
            </a:fld>
            <a:endParaRPr lang="en-GB"/>
          </a:p>
        </p:txBody>
      </p:sp>
    </p:spTree>
    <p:extLst>
      <p:ext uri="{BB962C8B-B14F-4D97-AF65-F5344CB8AC3E}">
        <p14:creationId xmlns:p14="http://schemas.microsoft.com/office/powerpoint/2010/main" val="33029950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5CC397-549D-4140-B65E-61AE981817AF}" type="datetimeFigureOut">
              <a:rPr lang="en-GB" smtClean="0"/>
              <a:t>14/10/2025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999FCB3-2B43-4976-9D29-FA2B83E86417}" type="slidenum">
              <a:rPr lang="en-GB" smtClean="0"/>
              <a:t>‹#›</a:t>
            </a:fld>
            <a:endParaRPr lang="en-GB"/>
          </a:p>
        </p:txBody>
      </p:sp>
    </p:spTree>
    <p:extLst>
      <p:ext uri="{BB962C8B-B14F-4D97-AF65-F5344CB8AC3E}">
        <p14:creationId xmlns:p14="http://schemas.microsoft.com/office/powerpoint/2010/main" val="2815693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85CC397-549D-4140-B65E-61AE981817AF}" type="datetimeFigureOut">
              <a:rPr lang="en-GB" smtClean="0"/>
              <a:t>14/10/2025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999FCB3-2B43-4976-9D29-FA2B83E86417}" type="slidenum">
              <a:rPr lang="en-GB" smtClean="0"/>
              <a:t>‹#›</a:t>
            </a:fld>
            <a:endParaRPr lang="en-GB"/>
          </a:p>
        </p:txBody>
      </p:sp>
    </p:spTree>
    <p:extLst>
      <p:ext uri="{BB962C8B-B14F-4D97-AF65-F5344CB8AC3E}">
        <p14:creationId xmlns:p14="http://schemas.microsoft.com/office/powerpoint/2010/main" val="40568693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85CC397-549D-4140-B65E-61AE981817AF}" type="datetimeFigureOut">
              <a:rPr lang="en-GB" smtClean="0"/>
              <a:t>14/10/2025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999FCB3-2B43-4976-9D29-FA2B83E86417}" type="slidenum">
              <a:rPr lang="en-GB" smtClean="0"/>
              <a:t>‹#›</a:t>
            </a:fld>
            <a:endParaRPr lang="en-GB"/>
          </a:p>
        </p:txBody>
      </p:sp>
    </p:spTree>
    <p:extLst>
      <p:ext uri="{BB962C8B-B14F-4D97-AF65-F5344CB8AC3E}">
        <p14:creationId xmlns:p14="http://schemas.microsoft.com/office/powerpoint/2010/main" val="29415143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85CC397-549D-4140-B65E-61AE981817AF}"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99FCB3-2B43-4976-9D29-FA2B83E86417}" type="slidenum">
              <a:rPr lang="en-GB" smtClean="0"/>
              <a:t>‹#›</a:t>
            </a:fld>
            <a:endParaRPr lang="en-GB"/>
          </a:p>
        </p:txBody>
      </p:sp>
    </p:spTree>
    <p:extLst>
      <p:ext uri="{BB962C8B-B14F-4D97-AF65-F5344CB8AC3E}">
        <p14:creationId xmlns:p14="http://schemas.microsoft.com/office/powerpoint/2010/main" val="30578956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85CC397-549D-4140-B65E-61AE981817AF}"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99FCB3-2B43-4976-9D29-FA2B83E86417}" type="slidenum">
              <a:rPr lang="en-GB" smtClean="0"/>
              <a:t>‹#›</a:t>
            </a:fld>
            <a:endParaRPr lang="en-GB"/>
          </a:p>
        </p:txBody>
      </p:sp>
    </p:spTree>
    <p:extLst>
      <p:ext uri="{BB962C8B-B14F-4D97-AF65-F5344CB8AC3E}">
        <p14:creationId xmlns:p14="http://schemas.microsoft.com/office/powerpoint/2010/main" val="25066842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3"/>
        <p:cNvGrpSpPr/>
        <p:nvPr/>
      </p:nvGrpSpPr>
      <p:grpSpPr>
        <a:xfrm>
          <a:off x="0" y="0"/>
          <a:ext cx="0" cy="0"/>
          <a:chOff x="0" y="0"/>
          <a:chExt cx="0" cy="0"/>
        </a:xfrm>
      </p:grpSpPr>
      <p:sp>
        <p:nvSpPr>
          <p:cNvPr id="14" name="Google Shape;14;p6"/>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6"/>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rm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0"/>
              </a:spcBef>
              <a:spcAft>
                <a:spcPts val="0"/>
              </a:spcAft>
              <a:buSzPts val="1400"/>
              <a:buChar char="○"/>
              <a:defRPr/>
            </a:lvl2pPr>
            <a:lvl3pPr marL="1828754" lvl="2" indent="-423323" algn="l">
              <a:lnSpc>
                <a:spcPct val="115000"/>
              </a:lnSpc>
              <a:spcBef>
                <a:spcPts val="0"/>
              </a:spcBef>
              <a:spcAft>
                <a:spcPts val="0"/>
              </a:spcAft>
              <a:buSzPts val="1400"/>
              <a:buChar char="■"/>
              <a:defRPr/>
            </a:lvl3pPr>
            <a:lvl4pPr marL="2438339" lvl="3" indent="-423323" algn="l">
              <a:lnSpc>
                <a:spcPct val="115000"/>
              </a:lnSpc>
              <a:spcBef>
                <a:spcPts val="0"/>
              </a:spcBef>
              <a:spcAft>
                <a:spcPts val="0"/>
              </a:spcAft>
              <a:buSzPts val="1400"/>
              <a:buChar char="●"/>
              <a:defRPr/>
            </a:lvl4pPr>
            <a:lvl5pPr marL="3047924" lvl="4" indent="-423323" algn="l">
              <a:lnSpc>
                <a:spcPct val="115000"/>
              </a:lnSpc>
              <a:spcBef>
                <a:spcPts val="0"/>
              </a:spcBef>
              <a:spcAft>
                <a:spcPts val="0"/>
              </a:spcAft>
              <a:buSzPts val="1400"/>
              <a:buChar char="○"/>
              <a:defRPr/>
            </a:lvl5pPr>
            <a:lvl6pPr marL="3657509" lvl="5" indent="-423323" algn="l">
              <a:lnSpc>
                <a:spcPct val="115000"/>
              </a:lnSpc>
              <a:spcBef>
                <a:spcPts val="0"/>
              </a:spcBef>
              <a:spcAft>
                <a:spcPts val="0"/>
              </a:spcAft>
              <a:buSzPts val="1400"/>
              <a:buChar char="■"/>
              <a:defRPr/>
            </a:lvl6pPr>
            <a:lvl7pPr marL="4267093" lvl="6" indent="-423323" algn="l">
              <a:lnSpc>
                <a:spcPct val="115000"/>
              </a:lnSpc>
              <a:spcBef>
                <a:spcPts val="0"/>
              </a:spcBef>
              <a:spcAft>
                <a:spcPts val="0"/>
              </a:spcAft>
              <a:buSzPts val="1400"/>
              <a:buChar char="●"/>
              <a:defRPr/>
            </a:lvl7pPr>
            <a:lvl8pPr marL="4876678" lvl="7" indent="-423323" algn="l">
              <a:lnSpc>
                <a:spcPct val="115000"/>
              </a:lnSpc>
              <a:spcBef>
                <a:spcPts val="0"/>
              </a:spcBef>
              <a:spcAft>
                <a:spcPts val="0"/>
              </a:spcAft>
              <a:buSzPts val="1400"/>
              <a:buChar char="○"/>
              <a:defRPr/>
            </a:lvl8pPr>
            <a:lvl9pPr marL="5486263" lvl="8" indent="-423323" algn="l">
              <a:lnSpc>
                <a:spcPct val="115000"/>
              </a:lnSpc>
              <a:spcBef>
                <a:spcPts val="0"/>
              </a:spcBef>
              <a:spcAft>
                <a:spcPts val="0"/>
              </a:spcAft>
              <a:buSzPts val="1400"/>
              <a:buChar char="■"/>
              <a:defRPr/>
            </a:lvl9pPr>
          </a:lstStyle>
          <a:p>
            <a:endParaRPr/>
          </a:p>
        </p:txBody>
      </p:sp>
      <p:sp>
        <p:nvSpPr>
          <p:cNvPr id="16" name="Google Shape;16;p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5629436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5CC397-549D-4140-B65E-61AE981817AF}" type="datetimeFigureOut">
              <a:rPr lang="en-GB" smtClean="0"/>
              <a:t>14/10/2025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99FCB3-2B43-4976-9D29-FA2B83E86417}" type="slidenum">
              <a:rPr lang="en-GB" smtClean="0"/>
              <a:t>‹#›</a:t>
            </a:fld>
            <a:endParaRPr lang="en-GB"/>
          </a:p>
        </p:txBody>
      </p:sp>
    </p:spTree>
    <p:extLst>
      <p:ext uri="{BB962C8B-B14F-4D97-AF65-F5344CB8AC3E}">
        <p14:creationId xmlns:p14="http://schemas.microsoft.com/office/powerpoint/2010/main" val="12921952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jpe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12.xml"/><Relationship Id="rId5" Type="http://schemas.openxmlformats.org/officeDocument/2006/relationships/image" Target="../media/image20.png"/><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4.png"/><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20.png"/><Relationship Id="rId5" Type="http://schemas.openxmlformats.org/officeDocument/2006/relationships/image" Target="../media/image23.png"/><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image" Target="../media/image27.png"/><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7.xml"/><Relationship Id="rId1" Type="http://schemas.openxmlformats.org/officeDocument/2006/relationships/slideLayout" Target="../slideLayouts/slideLayout12.xml"/><Relationship Id="rId5" Type="http://schemas.openxmlformats.org/officeDocument/2006/relationships/image" Target="../media/image27.png"/><Relationship Id="rId4" Type="http://schemas.openxmlformats.org/officeDocument/2006/relationships/image" Target="../media/image29.png"/></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8.xml"/><Relationship Id="rId1" Type="http://schemas.openxmlformats.org/officeDocument/2006/relationships/slideLayout" Target="../slideLayouts/slideLayout12.xml"/><Relationship Id="rId5" Type="http://schemas.openxmlformats.org/officeDocument/2006/relationships/image" Target="../media/image5.jpeg"/><Relationship Id="rId4" Type="http://schemas.openxmlformats.org/officeDocument/2006/relationships/image" Target="../media/image31.png"/></Relationships>
</file>

<file path=ppt/slides/_rels/slide1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33.png"/></Relationships>
</file>

<file path=ppt/slides/_rels/slide1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image" Target="../media/image17.png"/><Relationship Id="rId5" Type="http://schemas.openxmlformats.org/officeDocument/2006/relationships/image" Target="../media/image5.jpeg"/><Relationship Id="rId4" Type="http://schemas.openxmlformats.org/officeDocument/2006/relationships/image" Target="../media/image36.png"/></Relationships>
</file>

<file path=ppt/slides/_rels/slide1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57350" y="1284288"/>
            <a:ext cx="9144000" cy="2387600"/>
          </a:xfrm>
        </p:spPr>
        <p:txBody>
          <a:bodyPr>
            <a:noAutofit/>
          </a:bodyPr>
          <a:lstStyle/>
          <a:p>
            <a:r>
              <a:rPr lang="en-US" sz="8000" b="1" dirty="0" smtClean="0">
                <a:latin typeface="Comic Sans MS" panose="030F0702030302020204" pitchFamily="66" charset="0"/>
              </a:rPr>
              <a:t>We are a Rights Respecting School! </a:t>
            </a:r>
            <a:endParaRPr lang="en-GB" sz="8000" b="1" dirty="0">
              <a:latin typeface="Comic Sans MS" panose="030F0702030302020204" pitchFamily="66" charset="0"/>
            </a:endParaRPr>
          </a:p>
        </p:txBody>
      </p:sp>
      <p:pic>
        <p:nvPicPr>
          <p:cNvPr id="1026" name="Picture 2" descr="The Rights Respecting Schools Award | UNICEF U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05287" y="3602038"/>
            <a:ext cx="3781425" cy="309389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Holy Cross Catholic Primary School - Home"/>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0" b="97665" l="0" r="100000"/>
                    </a14:imgEffect>
                  </a14:imgLayer>
                </a14:imgProps>
              </a:ext>
              <a:ext uri="{28A0092B-C50C-407E-A947-70E740481C1C}">
                <a14:useLocalDpi xmlns:a14="http://schemas.microsoft.com/office/drawing/2010/main" val="0"/>
              </a:ext>
            </a:extLst>
          </a:blip>
          <a:srcRect/>
          <a:stretch>
            <a:fillRect/>
          </a:stretch>
        </p:blipFill>
        <p:spPr bwMode="auto">
          <a:xfrm>
            <a:off x="10179417" y="1940123"/>
            <a:ext cx="1510565" cy="152241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Holy Cross Catholic Primary School - Home"/>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0" b="97665" l="0" r="100000"/>
                    </a14:imgEffect>
                  </a14:imgLayer>
                </a14:imgProps>
              </a:ext>
              <a:ext uri="{28A0092B-C50C-407E-A947-70E740481C1C}">
                <a14:useLocalDpi xmlns:a14="http://schemas.microsoft.com/office/drawing/2010/main" val="0"/>
              </a:ext>
            </a:extLst>
          </a:blip>
          <a:srcRect/>
          <a:stretch>
            <a:fillRect/>
          </a:stretch>
        </p:blipFill>
        <p:spPr bwMode="auto">
          <a:xfrm>
            <a:off x="1108810" y="1800621"/>
            <a:ext cx="1510565" cy="15224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1832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314825"/>
            <a:ext cx="10515600" cy="1862138"/>
          </a:xfrm>
        </p:spPr>
        <p:txBody>
          <a:bodyPr>
            <a:normAutofit/>
          </a:bodyPr>
          <a:lstStyle/>
          <a:p>
            <a:pPr marL="0" indent="0" algn="ctr">
              <a:buNone/>
            </a:pPr>
            <a:r>
              <a:rPr lang="en-US" sz="3600" dirty="0" smtClean="0">
                <a:latin typeface="Comic Sans MS" panose="030F0702030302020204" pitchFamily="66" charset="0"/>
              </a:rPr>
              <a:t>Ask your children about their rights and why they are important. </a:t>
            </a:r>
            <a:endParaRPr lang="en-GB" sz="3600" dirty="0">
              <a:latin typeface="Comic Sans MS" panose="030F0702030302020204" pitchFamily="66" charset="0"/>
            </a:endParaRPr>
          </a:p>
        </p:txBody>
      </p:sp>
      <p:pic>
        <p:nvPicPr>
          <p:cNvPr id="2050" name="Picture 2" descr="Rights Respecting Scho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8550" y="578092"/>
            <a:ext cx="9994900" cy="34232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24181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2278801" y="80437"/>
            <a:ext cx="7634398" cy="6777563"/>
          </a:xfrm>
          <a:prstGeom prst="rect">
            <a:avLst/>
          </a:prstGeom>
        </p:spPr>
      </p:pic>
    </p:spTree>
    <p:extLst>
      <p:ext uri="{BB962C8B-B14F-4D97-AF65-F5344CB8AC3E}">
        <p14:creationId xmlns:p14="http://schemas.microsoft.com/office/powerpoint/2010/main" val="33118092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Comic Sans MS" panose="030F0702030302020204" pitchFamily="66" charset="0"/>
              </a:rPr>
              <a:t>Article 12-Child participation</a:t>
            </a:r>
            <a:endParaRPr lang="en-GB" dirty="0">
              <a:latin typeface="Comic Sans MS" panose="030F0702030302020204" pitchFamily="66" charset="0"/>
            </a:endParaRPr>
          </a:p>
        </p:txBody>
      </p:sp>
      <p:pic>
        <p:nvPicPr>
          <p:cNvPr id="2050" name="Picture 2" descr="Article 12 - Rights Respecting Schools Awar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60003" y="4371703"/>
            <a:ext cx="1780868" cy="237449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5977217" y="3244334"/>
            <a:ext cx="237566" cy="369332"/>
          </a:xfrm>
          <a:prstGeom prst="rect">
            <a:avLst/>
          </a:prstGeom>
        </p:spPr>
        <p:txBody>
          <a:bodyPr wrap="none">
            <a:spAutoFit/>
          </a:bodyPr>
          <a:lstStyle/>
          <a:p>
            <a:r>
              <a:rPr lang="en-GB" dirty="0"/>
              <a:t> </a:t>
            </a:r>
          </a:p>
        </p:txBody>
      </p:sp>
      <p:sp>
        <p:nvSpPr>
          <p:cNvPr id="8" name="Content Placeholder 7"/>
          <p:cNvSpPr>
            <a:spLocks noGrp="1"/>
          </p:cNvSpPr>
          <p:nvPr>
            <p:ph idx="1"/>
          </p:nvPr>
        </p:nvSpPr>
        <p:spPr>
          <a:xfrm>
            <a:off x="0" y="1576251"/>
            <a:ext cx="9083040" cy="5612819"/>
          </a:xfrm>
          <a:prstGeom prst="rect">
            <a:avLst/>
          </a:prstGeom>
        </p:spPr>
        <p:txBody>
          <a:bodyPr wrap="square">
            <a:spAutoFit/>
          </a:bodyPr>
          <a:lstStyle/>
          <a:p>
            <a:r>
              <a:rPr lang="en-US" sz="1800" dirty="0">
                <a:solidFill>
                  <a:srgbClr val="000000"/>
                </a:solidFill>
                <a:latin typeface="Comic Sans MS" panose="030F0702030302020204" pitchFamily="66" charset="0"/>
              </a:rPr>
              <a:t>Children have important roles in school, which play a significant part in improving and upholding the rights of children. </a:t>
            </a:r>
            <a:endParaRPr lang="en-US" sz="1800" dirty="0"/>
          </a:p>
          <a:p>
            <a:pPr fontAlgn="base">
              <a:buFont typeface="Arial" panose="020B0604020202020204" pitchFamily="34" charset="0"/>
              <a:buChar char="•"/>
            </a:pPr>
            <a:r>
              <a:rPr lang="en-US" sz="1800" dirty="0"/>
              <a:t/>
            </a:r>
            <a:br>
              <a:rPr lang="en-US" sz="1800" dirty="0"/>
            </a:br>
            <a:r>
              <a:rPr lang="en-US" sz="1800" b="1" dirty="0">
                <a:solidFill>
                  <a:srgbClr val="000000"/>
                </a:solidFill>
                <a:latin typeface="Comic Sans MS" panose="030F0702030302020204" pitchFamily="66" charset="0"/>
              </a:rPr>
              <a:t>Play leaders- </a:t>
            </a:r>
            <a:r>
              <a:rPr lang="en-US" sz="1800" dirty="0">
                <a:solidFill>
                  <a:srgbClr val="000000"/>
                </a:solidFill>
                <a:latin typeface="Comic Sans MS" panose="030F0702030302020204" pitchFamily="66" charset="0"/>
              </a:rPr>
              <a:t> setting up and arranging games for the KS1 children.</a:t>
            </a:r>
          </a:p>
          <a:p>
            <a:pPr fontAlgn="base">
              <a:buFont typeface="Arial" panose="020B0604020202020204" pitchFamily="34" charset="0"/>
              <a:buChar char="•"/>
            </a:pPr>
            <a:r>
              <a:rPr lang="en-US" sz="1800" b="1" dirty="0">
                <a:solidFill>
                  <a:srgbClr val="000000"/>
                </a:solidFill>
                <a:latin typeface="Comic Sans MS" panose="030F0702030302020204" pitchFamily="66" charset="0"/>
              </a:rPr>
              <a:t>House Captains-</a:t>
            </a:r>
            <a:r>
              <a:rPr lang="en-US" sz="1800" dirty="0">
                <a:solidFill>
                  <a:srgbClr val="000000"/>
                </a:solidFill>
                <a:latin typeface="Comic Sans MS" panose="030F0702030302020204" pitchFamily="66" charset="0"/>
              </a:rPr>
              <a:t> lead their house throughout the year, roles and responsibilities in our assemblies. </a:t>
            </a:r>
          </a:p>
          <a:p>
            <a:pPr fontAlgn="base">
              <a:buFont typeface="Arial" panose="020B0604020202020204" pitchFamily="34" charset="0"/>
              <a:buChar char="•"/>
            </a:pPr>
            <a:r>
              <a:rPr lang="en-US" sz="1800" b="1" dirty="0">
                <a:solidFill>
                  <a:srgbClr val="000000"/>
                </a:solidFill>
                <a:latin typeface="Comic Sans MS" panose="030F0702030302020204" pitchFamily="66" charset="0"/>
              </a:rPr>
              <a:t>Eco warriors-</a:t>
            </a:r>
            <a:r>
              <a:rPr lang="en-US" sz="1800" dirty="0">
                <a:solidFill>
                  <a:srgbClr val="000000"/>
                </a:solidFill>
                <a:latin typeface="Comic Sans MS" panose="030F0702030302020204" pitchFamily="66" charset="0"/>
              </a:rPr>
              <a:t> lead our school in being more sustainable. </a:t>
            </a:r>
          </a:p>
          <a:p>
            <a:pPr fontAlgn="base">
              <a:buFont typeface="Arial" panose="020B0604020202020204" pitchFamily="34" charset="0"/>
              <a:buChar char="•"/>
            </a:pPr>
            <a:r>
              <a:rPr lang="en-US" sz="1800" b="1" dirty="0">
                <a:solidFill>
                  <a:srgbClr val="000000"/>
                </a:solidFill>
                <a:latin typeface="Comic Sans MS" panose="030F0702030302020204" pitchFamily="66" charset="0"/>
              </a:rPr>
              <a:t>Mini-</a:t>
            </a:r>
            <a:r>
              <a:rPr lang="en-US" sz="1800" b="1" dirty="0" err="1">
                <a:solidFill>
                  <a:srgbClr val="000000"/>
                </a:solidFill>
                <a:latin typeface="Comic Sans MS" panose="030F0702030302020204" pitchFamily="66" charset="0"/>
              </a:rPr>
              <a:t>vinnies</a:t>
            </a:r>
            <a:r>
              <a:rPr lang="en-US" sz="1800" b="1" dirty="0">
                <a:solidFill>
                  <a:srgbClr val="000000"/>
                </a:solidFill>
                <a:latin typeface="Comic Sans MS" panose="030F0702030302020204" pitchFamily="66" charset="0"/>
              </a:rPr>
              <a:t>- </a:t>
            </a:r>
            <a:r>
              <a:rPr lang="en-US" sz="1800" dirty="0">
                <a:solidFill>
                  <a:srgbClr val="000000"/>
                </a:solidFill>
                <a:latin typeface="Comic Sans MS" panose="030F0702030302020204" pitchFamily="66" charset="0"/>
              </a:rPr>
              <a:t>Choose and lead charity projects across the school and serve the community. </a:t>
            </a:r>
            <a:endParaRPr lang="en-US" sz="1800" b="1" dirty="0">
              <a:solidFill>
                <a:srgbClr val="000000"/>
              </a:solidFill>
              <a:latin typeface="Comic Sans MS" panose="030F0702030302020204" pitchFamily="66" charset="0"/>
            </a:endParaRPr>
          </a:p>
          <a:p>
            <a:pPr fontAlgn="base">
              <a:buFont typeface="Arial" panose="020B0604020202020204" pitchFamily="34" charset="0"/>
              <a:buChar char="•"/>
            </a:pPr>
            <a:r>
              <a:rPr lang="en-US" sz="1800" dirty="0">
                <a:solidFill>
                  <a:srgbClr val="000000"/>
                </a:solidFill>
                <a:latin typeface="Comic Sans MS" panose="030F0702030302020204" pitchFamily="66" charset="0"/>
              </a:rPr>
              <a:t>Each class has different job roles to ensure the day to day running of the class runs smoothly.</a:t>
            </a:r>
          </a:p>
          <a:p>
            <a:pPr fontAlgn="base">
              <a:buFont typeface="Arial" panose="020B0604020202020204" pitchFamily="34" charset="0"/>
              <a:buChar char="•"/>
            </a:pPr>
            <a:r>
              <a:rPr lang="en-US" sz="1800" b="1" dirty="0">
                <a:solidFill>
                  <a:srgbClr val="000000"/>
                </a:solidFill>
                <a:latin typeface="Comic Sans MS" panose="030F0702030302020204" pitchFamily="66" charset="0"/>
              </a:rPr>
              <a:t>Reading warriors</a:t>
            </a:r>
          </a:p>
          <a:p>
            <a:pPr fontAlgn="base">
              <a:buFont typeface="Arial" panose="020B0604020202020204" pitchFamily="34" charset="0"/>
              <a:buChar char="•"/>
            </a:pPr>
            <a:r>
              <a:rPr lang="en-US" sz="1800" b="1" dirty="0">
                <a:solidFill>
                  <a:srgbClr val="000000"/>
                </a:solidFill>
                <a:latin typeface="Comic Sans MS" panose="030F0702030302020204" pitchFamily="66" charset="0"/>
              </a:rPr>
              <a:t>Mental Health Ambassadors</a:t>
            </a:r>
          </a:p>
          <a:p>
            <a:pPr fontAlgn="base">
              <a:buFont typeface="Arial" panose="020B0604020202020204" pitchFamily="34" charset="0"/>
              <a:buChar char="•"/>
            </a:pPr>
            <a:r>
              <a:rPr lang="en-US" sz="1800" b="1" dirty="0">
                <a:solidFill>
                  <a:srgbClr val="000000"/>
                </a:solidFill>
                <a:latin typeface="Comic Sans MS" panose="030F0702030302020204" pitchFamily="66" charset="0"/>
              </a:rPr>
              <a:t>Digital leaders</a:t>
            </a:r>
          </a:p>
          <a:p>
            <a:r>
              <a:rPr lang="en-US" sz="1800" b="1" dirty="0">
                <a:solidFill>
                  <a:srgbClr val="000000"/>
                </a:solidFill>
                <a:latin typeface="Comic Sans MS" panose="030F0702030302020204" pitchFamily="66" charset="0"/>
              </a:rPr>
              <a:t>Catholic Life Evaluation led by the </a:t>
            </a:r>
            <a:r>
              <a:rPr lang="en-US" sz="1800" b="1" dirty="0" smtClean="0">
                <a:solidFill>
                  <a:srgbClr val="000000"/>
                </a:solidFill>
                <a:latin typeface="Comic Sans MS" panose="030F0702030302020204" pitchFamily="66" charset="0"/>
              </a:rPr>
              <a:t>children.</a:t>
            </a:r>
            <a:endParaRPr lang="en-US" sz="1800" b="1" dirty="0"/>
          </a:p>
          <a:p>
            <a:r>
              <a:rPr lang="en-US" sz="1800" b="1" dirty="0"/>
              <a:t/>
            </a:r>
            <a:br>
              <a:rPr lang="en-US" sz="1800" b="1" dirty="0"/>
            </a:br>
            <a:endParaRPr lang="en-GB" sz="1800" b="1" dirty="0"/>
          </a:p>
        </p:txBody>
      </p:sp>
    </p:spTree>
    <p:extLst>
      <p:ext uri="{BB962C8B-B14F-4D97-AF65-F5344CB8AC3E}">
        <p14:creationId xmlns:p14="http://schemas.microsoft.com/office/powerpoint/2010/main" val="5324587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Google Shape;232;g3747fa5762b_1_125"/>
          <p:cNvSpPr txBox="1">
            <a:spLocks noGrp="1"/>
          </p:cNvSpPr>
          <p:nvPr>
            <p:ph type="title"/>
          </p:nvPr>
        </p:nvSpPr>
        <p:spPr>
          <a:xfrm>
            <a:off x="415600" y="593367"/>
            <a:ext cx="11360800" cy="763600"/>
          </a:xfrm>
          <a:prstGeom prst="rect">
            <a:avLst/>
          </a:prstGeom>
        </p:spPr>
        <p:txBody>
          <a:bodyPr spcFirstLastPara="1" vert="horz" wrap="square" lIns="121900" tIns="121900" rIns="121900" bIns="121900" rtlCol="0" anchor="t" anchorCtr="0">
            <a:normAutofit fontScale="90000"/>
          </a:bodyPr>
          <a:lstStyle/>
          <a:p>
            <a:r>
              <a:rPr lang="en-US" b="1" u="sng" dirty="0" smtClean="0">
                <a:latin typeface="Comic Sans MS" panose="030F0702030302020204" pitchFamily="66" charset="0"/>
              </a:rPr>
              <a:t>What our school council do?</a:t>
            </a:r>
            <a:endParaRPr b="1" u="sng" dirty="0">
              <a:latin typeface="Comic Sans MS" panose="030F0702030302020204" pitchFamily="66" charset="0"/>
            </a:endParaRPr>
          </a:p>
        </p:txBody>
      </p:sp>
      <p:sp>
        <p:nvSpPr>
          <p:cNvPr id="233" name="Google Shape;233;g3747fa5762b_1_125"/>
          <p:cNvSpPr txBox="1">
            <a:spLocks noGrp="1"/>
          </p:cNvSpPr>
          <p:nvPr>
            <p:ph type="body" idx="1"/>
          </p:nvPr>
        </p:nvSpPr>
        <p:spPr>
          <a:xfrm>
            <a:off x="415600" y="1217633"/>
            <a:ext cx="11360800" cy="4694400"/>
          </a:xfrm>
          <a:prstGeom prst="rect">
            <a:avLst/>
          </a:prstGeom>
        </p:spPr>
        <p:txBody>
          <a:bodyPr spcFirstLastPara="1" vert="horz" wrap="square" lIns="121900" tIns="121900" rIns="121900" bIns="121900" rtlCol="0" anchor="t" anchorCtr="0">
            <a:normAutofit/>
          </a:bodyPr>
          <a:lstStyle/>
          <a:p>
            <a:pPr marL="0" indent="0">
              <a:spcBef>
                <a:spcPts val="1600"/>
              </a:spcBef>
              <a:buClr>
                <a:schemeClr val="dk1"/>
              </a:buClr>
              <a:buSzPts val="1100"/>
              <a:buNone/>
            </a:pPr>
            <a:r>
              <a:rPr lang="en-GB" sz="1467">
                <a:solidFill>
                  <a:schemeClr val="dk1"/>
                </a:solidFill>
                <a:latin typeface="Comic Sans MS"/>
                <a:ea typeface="Comic Sans MS"/>
                <a:cs typeface="Comic Sans MS"/>
                <a:sym typeface="Comic Sans MS"/>
              </a:rPr>
              <a:t>As part of our safeguarding audit, pupil voice was gathered to ensure children’s views were heard. Pupils spoke confidently about feeling safe in school and could clearly identify trusted adults they could talk to if they had a worry or concern. Pupils are actively involved in shaping a safe and respectful school environment, and their feedback is valued and acted upon to maintain high safeguarding standards.</a:t>
            </a:r>
            <a:endParaRPr sz="1467">
              <a:solidFill>
                <a:schemeClr val="dk1"/>
              </a:solidFill>
              <a:latin typeface="Comic Sans MS"/>
              <a:ea typeface="Comic Sans MS"/>
              <a:cs typeface="Comic Sans MS"/>
              <a:sym typeface="Comic Sans MS"/>
            </a:endParaRPr>
          </a:p>
          <a:p>
            <a:pPr marL="0" indent="0">
              <a:spcBef>
                <a:spcPts val="1600"/>
              </a:spcBef>
              <a:buNone/>
            </a:pPr>
            <a:endParaRPr>
              <a:latin typeface="Comic Sans MS"/>
              <a:ea typeface="Comic Sans MS"/>
              <a:cs typeface="Comic Sans MS"/>
              <a:sym typeface="Comic Sans MS"/>
            </a:endParaRPr>
          </a:p>
        </p:txBody>
      </p:sp>
      <p:pic>
        <p:nvPicPr>
          <p:cNvPr id="234" name="Google Shape;234;g3747fa5762b_1_125" title="Screenshot 2025-08-12 at 16.33.46.png"/>
          <p:cNvPicPr preferRelativeResize="0"/>
          <p:nvPr/>
        </p:nvPicPr>
        <p:blipFill>
          <a:blip r:embed="rId3">
            <a:alphaModFix/>
          </a:blip>
          <a:stretch>
            <a:fillRect/>
          </a:stretch>
        </p:blipFill>
        <p:spPr>
          <a:xfrm>
            <a:off x="8209933" y="2281334"/>
            <a:ext cx="3685435" cy="4240765"/>
          </a:xfrm>
          <a:prstGeom prst="rect">
            <a:avLst/>
          </a:prstGeom>
          <a:noFill/>
          <a:ln>
            <a:noFill/>
          </a:ln>
        </p:spPr>
      </p:pic>
      <p:sp>
        <p:nvSpPr>
          <p:cNvPr id="235" name="Google Shape;235;g3747fa5762b_1_125"/>
          <p:cNvSpPr/>
          <p:nvPr/>
        </p:nvSpPr>
        <p:spPr>
          <a:xfrm>
            <a:off x="8209933" y="6256200"/>
            <a:ext cx="3345200" cy="699600"/>
          </a:xfrm>
          <a:prstGeom prst="right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a:r>
              <a:rPr lang="en-GB" sz="1467">
                <a:latin typeface="Comic Sans MS"/>
                <a:ea typeface="Comic Sans MS"/>
                <a:cs typeface="Comic Sans MS"/>
                <a:sym typeface="Comic Sans MS"/>
              </a:rPr>
              <a:t>School council minutes</a:t>
            </a:r>
            <a:endParaRPr sz="1467">
              <a:latin typeface="Comic Sans MS"/>
              <a:ea typeface="Comic Sans MS"/>
              <a:cs typeface="Comic Sans MS"/>
              <a:sym typeface="Comic Sans MS"/>
            </a:endParaRPr>
          </a:p>
        </p:txBody>
      </p:sp>
      <p:pic>
        <p:nvPicPr>
          <p:cNvPr id="236" name="Google Shape;236;g3747fa5762b_1_125" title="Screenshot 2025-08-12 at 16.35.50.png"/>
          <p:cNvPicPr preferRelativeResize="0"/>
          <p:nvPr/>
        </p:nvPicPr>
        <p:blipFill>
          <a:blip r:embed="rId4">
            <a:alphaModFix/>
          </a:blip>
          <a:stretch>
            <a:fillRect/>
          </a:stretch>
        </p:blipFill>
        <p:spPr>
          <a:xfrm>
            <a:off x="650067" y="2533269"/>
            <a:ext cx="4920368" cy="2753132"/>
          </a:xfrm>
          <a:prstGeom prst="rect">
            <a:avLst/>
          </a:prstGeom>
          <a:noFill/>
          <a:ln>
            <a:noFill/>
          </a:ln>
        </p:spPr>
      </p:pic>
      <p:pic>
        <p:nvPicPr>
          <p:cNvPr id="237" name="Google Shape;237;g3747fa5762b_1_125" title="Screenshot 2025-08-12 at 16.36.16.png"/>
          <p:cNvPicPr preferRelativeResize="0"/>
          <p:nvPr/>
        </p:nvPicPr>
        <p:blipFill>
          <a:blip r:embed="rId5">
            <a:alphaModFix/>
          </a:blip>
          <a:stretch>
            <a:fillRect/>
          </a:stretch>
        </p:blipFill>
        <p:spPr>
          <a:xfrm>
            <a:off x="5087939" y="2281334"/>
            <a:ext cx="2941576" cy="4576668"/>
          </a:xfrm>
          <a:prstGeom prst="rect">
            <a:avLst/>
          </a:prstGeom>
          <a:noFill/>
          <a:ln>
            <a:noFill/>
          </a:ln>
        </p:spPr>
      </p:pic>
      <p:pic>
        <p:nvPicPr>
          <p:cNvPr id="8" name="Picture 2" descr="Article 12 - Rights Respecting Schools Award"/>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817904" y="68070"/>
            <a:ext cx="1077464" cy="14366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91089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sp>
        <p:nvSpPr>
          <p:cNvPr id="348" name="Google Shape;348;g3747fa5762b_1_189"/>
          <p:cNvSpPr txBox="1">
            <a:spLocks noGrp="1"/>
          </p:cNvSpPr>
          <p:nvPr>
            <p:ph type="title"/>
          </p:nvPr>
        </p:nvSpPr>
        <p:spPr>
          <a:xfrm>
            <a:off x="415600" y="0"/>
            <a:ext cx="11360800" cy="763600"/>
          </a:xfrm>
          <a:prstGeom prst="rect">
            <a:avLst/>
          </a:prstGeom>
        </p:spPr>
        <p:txBody>
          <a:bodyPr spcFirstLastPara="1" vert="horz" wrap="square" lIns="121900" tIns="121900" rIns="121900" bIns="121900" rtlCol="0" anchor="t" anchorCtr="0">
            <a:noAutofit/>
          </a:bodyPr>
          <a:lstStyle/>
          <a:p>
            <a:pPr>
              <a:buSzPts val="990"/>
            </a:pPr>
            <a:r>
              <a:rPr lang="en-GB" sz="2960" dirty="0" smtClean="0">
                <a:latin typeface="Comic Sans MS"/>
                <a:ea typeface="Comic Sans MS"/>
                <a:cs typeface="Comic Sans MS"/>
                <a:sym typeface="Comic Sans MS"/>
              </a:rPr>
              <a:t>School </a:t>
            </a:r>
            <a:r>
              <a:rPr lang="en-GB" sz="2960" dirty="0">
                <a:latin typeface="Comic Sans MS"/>
                <a:ea typeface="Comic Sans MS"/>
                <a:cs typeface="Comic Sans MS"/>
                <a:sym typeface="Comic Sans MS"/>
              </a:rPr>
              <a:t>Council Members/ Rights Respecting Team</a:t>
            </a:r>
            <a:endParaRPr sz="2960" dirty="0">
              <a:latin typeface="Comic Sans MS"/>
              <a:ea typeface="Comic Sans MS"/>
              <a:cs typeface="Comic Sans MS"/>
              <a:sym typeface="Comic Sans MS"/>
            </a:endParaRPr>
          </a:p>
        </p:txBody>
      </p:sp>
      <p:sp>
        <p:nvSpPr>
          <p:cNvPr id="349" name="Google Shape;349;g3747fa5762b_1_189"/>
          <p:cNvSpPr txBox="1">
            <a:spLocks noGrp="1"/>
          </p:cNvSpPr>
          <p:nvPr>
            <p:ph type="body" idx="1"/>
          </p:nvPr>
        </p:nvSpPr>
        <p:spPr>
          <a:xfrm>
            <a:off x="331600" y="763600"/>
            <a:ext cx="11360800" cy="566000"/>
          </a:xfrm>
          <a:prstGeom prst="rect">
            <a:avLst/>
          </a:prstGeom>
        </p:spPr>
        <p:txBody>
          <a:bodyPr spcFirstLastPara="1" vert="horz" wrap="square" lIns="121900" tIns="121900" rIns="121900" bIns="121900" rtlCol="0" anchor="t" anchorCtr="0">
            <a:normAutofit lnSpcReduction="10000"/>
          </a:bodyPr>
          <a:lstStyle/>
          <a:p>
            <a:pPr marL="0" indent="0">
              <a:buNone/>
            </a:pPr>
            <a:r>
              <a:rPr lang="en-GB" sz="2000">
                <a:latin typeface="Comic Sans MS"/>
                <a:ea typeface="Comic Sans MS"/>
                <a:cs typeface="Comic Sans MS"/>
                <a:sym typeface="Comic Sans MS"/>
              </a:rPr>
              <a:t>Our school council regularly take pupil voice from their class and share this in our meetings.</a:t>
            </a:r>
            <a:endParaRPr sz="2000">
              <a:latin typeface="Comic Sans MS"/>
              <a:ea typeface="Comic Sans MS"/>
              <a:cs typeface="Comic Sans MS"/>
              <a:sym typeface="Comic Sans MS"/>
            </a:endParaRPr>
          </a:p>
        </p:txBody>
      </p:sp>
      <p:pic>
        <p:nvPicPr>
          <p:cNvPr id="350" name="Google Shape;350;g3747fa5762b_1_189" title="Screenshot 2025-08-12 at 19.44.22.png"/>
          <p:cNvPicPr preferRelativeResize="0"/>
          <p:nvPr/>
        </p:nvPicPr>
        <p:blipFill>
          <a:blip r:embed="rId3">
            <a:alphaModFix/>
          </a:blip>
          <a:stretch>
            <a:fillRect/>
          </a:stretch>
        </p:blipFill>
        <p:spPr>
          <a:xfrm>
            <a:off x="123752" y="3052686"/>
            <a:ext cx="3559233" cy="2947481"/>
          </a:xfrm>
          <a:prstGeom prst="rect">
            <a:avLst/>
          </a:prstGeom>
          <a:noFill/>
          <a:ln>
            <a:noFill/>
          </a:ln>
        </p:spPr>
      </p:pic>
      <p:sp>
        <p:nvSpPr>
          <p:cNvPr id="351" name="Google Shape;351;g3747fa5762b_1_189"/>
          <p:cNvSpPr/>
          <p:nvPr/>
        </p:nvSpPr>
        <p:spPr>
          <a:xfrm>
            <a:off x="123767" y="5724400"/>
            <a:ext cx="3345200" cy="1133600"/>
          </a:xfrm>
          <a:prstGeom prst="right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a:r>
              <a:rPr lang="en-GB" sz="1467">
                <a:latin typeface="Comic Sans MS"/>
                <a:ea typeface="Comic Sans MS"/>
                <a:cs typeface="Comic Sans MS"/>
                <a:sym typeface="Comic Sans MS"/>
              </a:rPr>
              <a:t>School council minutes where they fed back on the pupil voice.</a:t>
            </a:r>
            <a:endParaRPr sz="1467">
              <a:latin typeface="Comic Sans MS"/>
              <a:ea typeface="Comic Sans MS"/>
              <a:cs typeface="Comic Sans MS"/>
              <a:sym typeface="Comic Sans MS"/>
            </a:endParaRPr>
          </a:p>
        </p:txBody>
      </p:sp>
      <p:pic>
        <p:nvPicPr>
          <p:cNvPr id="352" name="Google Shape;352;g3747fa5762b_1_189" title="Screenshot 2025-08-12 at 19.46.02.png"/>
          <p:cNvPicPr preferRelativeResize="0"/>
          <p:nvPr/>
        </p:nvPicPr>
        <p:blipFill>
          <a:blip r:embed="rId4">
            <a:alphaModFix/>
          </a:blip>
          <a:stretch>
            <a:fillRect/>
          </a:stretch>
        </p:blipFill>
        <p:spPr>
          <a:xfrm>
            <a:off x="167801" y="1252868"/>
            <a:ext cx="3471132" cy="1799833"/>
          </a:xfrm>
          <a:prstGeom prst="rect">
            <a:avLst/>
          </a:prstGeom>
          <a:noFill/>
          <a:ln>
            <a:noFill/>
          </a:ln>
        </p:spPr>
      </p:pic>
      <p:sp>
        <p:nvSpPr>
          <p:cNvPr id="353" name="Google Shape;353;g3747fa5762b_1_189"/>
          <p:cNvSpPr txBox="1">
            <a:spLocks noGrp="1"/>
          </p:cNvSpPr>
          <p:nvPr>
            <p:ph type="body" idx="1"/>
          </p:nvPr>
        </p:nvSpPr>
        <p:spPr>
          <a:xfrm>
            <a:off x="3827833" y="1329600"/>
            <a:ext cx="3962800" cy="1002800"/>
          </a:xfrm>
          <a:prstGeom prst="rect">
            <a:avLst/>
          </a:prstGeom>
          <a:solidFill>
            <a:srgbClr val="A4C2F4"/>
          </a:solidFill>
          <a:ln w="9525" cap="flat" cmpd="sng">
            <a:solidFill>
              <a:schemeClr val="dk1"/>
            </a:solidFill>
            <a:prstDash val="solid"/>
            <a:round/>
            <a:headEnd type="none" w="sm" len="sm"/>
            <a:tailEnd type="none" w="sm" len="sm"/>
          </a:ln>
        </p:spPr>
        <p:txBody>
          <a:bodyPr spcFirstLastPara="1" vert="horz" wrap="square" lIns="121900" tIns="121900" rIns="121900" bIns="121900" rtlCol="0" anchor="t" anchorCtr="0">
            <a:normAutofit fontScale="77500" lnSpcReduction="20000"/>
          </a:bodyPr>
          <a:lstStyle/>
          <a:p>
            <a:pPr marL="0" indent="0">
              <a:spcAft>
                <a:spcPts val="1600"/>
              </a:spcAft>
              <a:buSzPct val="163636"/>
              <a:buNone/>
            </a:pPr>
            <a:r>
              <a:rPr lang="en-GB" sz="1467" b="1" dirty="0">
                <a:latin typeface="Comic Sans MS"/>
                <a:ea typeface="Comic Sans MS"/>
                <a:cs typeface="Comic Sans MS"/>
                <a:sym typeface="Comic Sans MS"/>
              </a:rPr>
              <a:t>Following feedback from pupils, we created </a:t>
            </a:r>
            <a:r>
              <a:rPr lang="en-GB" sz="1467" b="1" dirty="0" smtClean="0">
                <a:latin typeface="Comic Sans MS"/>
                <a:ea typeface="Comic Sans MS"/>
                <a:cs typeface="Comic Sans MS"/>
                <a:sym typeface="Comic Sans MS"/>
              </a:rPr>
              <a:t>‘Reading </a:t>
            </a:r>
            <a:r>
              <a:rPr lang="en-GB" sz="1467" b="1" dirty="0">
                <a:latin typeface="Comic Sans MS"/>
                <a:ea typeface="Comic Sans MS"/>
                <a:cs typeface="Comic Sans MS"/>
                <a:sym typeface="Comic Sans MS"/>
              </a:rPr>
              <a:t>Ambassadors’, who were responsible for promoting children to care for and look after the library. </a:t>
            </a:r>
            <a:endParaRPr sz="1467" b="1" dirty="0">
              <a:latin typeface="Comic Sans MS"/>
              <a:ea typeface="Comic Sans MS"/>
              <a:cs typeface="Comic Sans MS"/>
              <a:sym typeface="Comic Sans MS"/>
            </a:endParaRPr>
          </a:p>
        </p:txBody>
      </p:sp>
      <p:sp>
        <p:nvSpPr>
          <p:cNvPr id="354" name="Google Shape;354;g3747fa5762b_1_189"/>
          <p:cNvSpPr txBox="1">
            <a:spLocks noGrp="1"/>
          </p:cNvSpPr>
          <p:nvPr>
            <p:ph type="body" idx="1"/>
          </p:nvPr>
        </p:nvSpPr>
        <p:spPr>
          <a:xfrm>
            <a:off x="3827833" y="2568500"/>
            <a:ext cx="3962800" cy="1252400"/>
          </a:xfrm>
          <a:prstGeom prst="rect">
            <a:avLst/>
          </a:prstGeom>
          <a:solidFill>
            <a:srgbClr val="A4C2F4"/>
          </a:solidFill>
          <a:ln w="9525" cap="flat" cmpd="sng">
            <a:solidFill>
              <a:schemeClr val="dk1"/>
            </a:solidFill>
            <a:prstDash val="solid"/>
            <a:round/>
            <a:headEnd type="none" w="sm" len="sm"/>
            <a:tailEnd type="none" w="sm" len="sm"/>
          </a:ln>
        </p:spPr>
        <p:txBody>
          <a:bodyPr spcFirstLastPara="1" vert="horz" wrap="square" lIns="121900" tIns="121900" rIns="121900" bIns="121900" rtlCol="0" anchor="t" anchorCtr="0">
            <a:normAutofit fontScale="85000" lnSpcReduction="10000"/>
          </a:bodyPr>
          <a:lstStyle/>
          <a:p>
            <a:pPr marL="0" indent="0">
              <a:spcAft>
                <a:spcPts val="1600"/>
              </a:spcAft>
              <a:buNone/>
            </a:pPr>
            <a:r>
              <a:rPr lang="en-GB" sz="1467" b="1">
                <a:latin typeface="Comic Sans MS"/>
                <a:ea typeface="Comic Sans MS"/>
                <a:cs typeface="Comic Sans MS"/>
                <a:sym typeface="Comic Sans MS"/>
              </a:rPr>
              <a:t>We also joined with another school in our MAC and created art based on Kindness/Anti-Bullying week, this was showcased across the two schools. </a:t>
            </a:r>
            <a:endParaRPr sz="1467" b="1">
              <a:latin typeface="Comic Sans MS"/>
              <a:ea typeface="Comic Sans MS"/>
              <a:cs typeface="Comic Sans MS"/>
              <a:sym typeface="Comic Sans MS"/>
            </a:endParaRPr>
          </a:p>
        </p:txBody>
      </p:sp>
      <p:sp>
        <p:nvSpPr>
          <p:cNvPr id="355" name="Google Shape;355;g3747fa5762b_1_189"/>
          <p:cNvSpPr txBox="1">
            <a:spLocks noGrp="1"/>
          </p:cNvSpPr>
          <p:nvPr>
            <p:ph type="body" idx="1"/>
          </p:nvPr>
        </p:nvSpPr>
        <p:spPr>
          <a:xfrm>
            <a:off x="3827833" y="4057000"/>
            <a:ext cx="3962800" cy="1800000"/>
          </a:xfrm>
          <a:prstGeom prst="rect">
            <a:avLst/>
          </a:prstGeom>
          <a:solidFill>
            <a:srgbClr val="A4C2F4"/>
          </a:solidFill>
          <a:ln w="9525" cap="flat" cmpd="sng">
            <a:solidFill>
              <a:schemeClr val="dk1"/>
            </a:solidFill>
            <a:prstDash val="solid"/>
            <a:round/>
            <a:headEnd type="none" w="sm" len="sm"/>
            <a:tailEnd type="none" w="sm" len="sm"/>
          </a:ln>
        </p:spPr>
        <p:txBody>
          <a:bodyPr spcFirstLastPara="1" vert="horz" wrap="square" lIns="121900" tIns="121900" rIns="121900" bIns="121900" rtlCol="0" anchor="t" anchorCtr="0">
            <a:normAutofit fontScale="92500" lnSpcReduction="10000"/>
          </a:bodyPr>
          <a:lstStyle/>
          <a:p>
            <a:pPr marL="0" indent="0">
              <a:spcAft>
                <a:spcPts val="1600"/>
              </a:spcAft>
              <a:buNone/>
            </a:pPr>
            <a:r>
              <a:rPr lang="en-GB" sz="1467" b="1">
                <a:latin typeface="Comic Sans MS"/>
                <a:ea typeface="Comic Sans MS"/>
                <a:cs typeface="Comic Sans MS"/>
                <a:sym typeface="Comic Sans MS"/>
              </a:rPr>
              <a:t>Feedback regarding the environment was passed onto the Eco Warriors, who led a litter pick and gave each class small challenges to look after the environment. For example, making sure lights were turned off.</a:t>
            </a:r>
            <a:endParaRPr sz="1467" b="1">
              <a:latin typeface="Comic Sans MS"/>
              <a:ea typeface="Comic Sans MS"/>
              <a:cs typeface="Comic Sans MS"/>
              <a:sym typeface="Comic Sans MS"/>
            </a:endParaRPr>
          </a:p>
        </p:txBody>
      </p:sp>
      <p:pic>
        <p:nvPicPr>
          <p:cNvPr id="356" name="Google Shape;356;g3747fa5762b_1_189" title="IMG_7963.PNG"/>
          <p:cNvPicPr preferRelativeResize="0"/>
          <p:nvPr/>
        </p:nvPicPr>
        <p:blipFill rotWithShape="1">
          <a:blip r:embed="rId5">
            <a:alphaModFix/>
          </a:blip>
          <a:srcRect t="26944" b="19143"/>
          <a:stretch/>
        </p:blipFill>
        <p:spPr>
          <a:xfrm>
            <a:off x="7979534" y="1385600"/>
            <a:ext cx="2365933" cy="2671397"/>
          </a:xfrm>
          <a:prstGeom prst="rect">
            <a:avLst/>
          </a:prstGeom>
          <a:noFill/>
          <a:ln>
            <a:noFill/>
          </a:ln>
        </p:spPr>
      </p:pic>
      <p:pic>
        <p:nvPicPr>
          <p:cNvPr id="357" name="Google Shape;357;g3747fa5762b_1_189" title="IMG_7961.PNG"/>
          <p:cNvPicPr preferRelativeResize="0"/>
          <p:nvPr/>
        </p:nvPicPr>
        <p:blipFill rotWithShape="1">
          <a:blip r:embed="rId6">
            <a:alphaModFix/>
          </a:blip>
          <a:srcRect t="28255" b="17006"/>
          <a:stretch/>
        </p:blipFill>
        <p:spPr>
          <a:xfrm>
            <a:off x="9106867" y="4198800"/>
            <a:ext cx="2063435" cy="2445203"/>
          </a:xfrm>
          <a:prstGeom prst="rect">
            <a:avLst/>
          </a:prstGeom>
          <a:noFill/>
          <a:ln>
            <a:noFill/>
          </a:ln>
        </p:spPr>
      </p:pic>
      <p:pic>
        <p:nvPicPr>
          <p:cNvPr id="12" name="Picture 2" descr="Article 12 - Rights Respecting Schools Award"/>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48414" y="4798423"/>
            <a:ext cx="1244435" cy="1659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78334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g3747fa5762b_1_87"/>
          <p:cNvSpPr txBox="1">
            <a:spLocks noGrp="1"/>
          </p:cNvSpPr>
          <p:nvPr>
            <p:ph type="title"/>
          </p:nvPr>
        </p:nvSpPr>
        <p:spPr>
          <a:xfrm>
            <a:off x="317633" y="187467"/>
            <a:ext cx="11360800" cy="763600"/>
          </a:xfrm>
          <a:prstGeom prst="rect">
            <a:avLst/>
          </a:prstGeom>
          <a:noFill/>
          <a:ln>
            <a:noFill/>
          </a:ln>
        </p:spPr>
        <p:txBody>
          <a:bodyPr spcFirstLastPara="1" vert="horz" wrap="square" lIns="121900" tIns="121900" rIns="121900" bIns="121900" rtlCol="0" anchor="t" anchorCtr="0">
            <a:normAutofit fontScale="90000"/>
          </a:bodyPr>
          <a:lstStyle/>
          <a:p>
            <a:pPr>
              <a:buSzPct val="111111"/>
            </a:pPr>
            <a:r>
              <a:rPr lang="en-GB" dirty="0" smtClean="0">
                <a:latin typeface="Comic Sans MS"/>
                <a:ea typeface="Comic Sans MS"/>
                <a:cs typeface="Comic Sans MS"/>
                <a:sym typeface="Comic Sans MS"/>
              </a:rPr>
              <a:t>A right to be safe…</a:t>
            </a:r>
            <a:endParaRPr dirty="0">
              <a:latin typeface="Comic Sans MS"/>
              <a:ea typeface="Comic Sans MS"/>
              <a:cs typeface="Comic Sans MS"/>
              <a:sym typeface="Comic Sans MS"/>
            </a:endParaRPr>
          </a:p>
        </p:txBody>
      </p:sp>
      <p:sp>
        <p:nvSpPr>
          <p:cNvPr id="214" name="Google Shape;214;g3747fa5762b_1_87"/>
          <p:cNvSpPr txBox="1"/>
          <p:nvPr/>
        </p:nvSpPr>
        <p:spPr>
          <a:xfrm>
            <a:off x="317633" y="895067"/>
            <a:ext cx="6410000" cy="1477287"/>
          </a:xfrm>
          <a:prstGeom prst="rect">
            <a:avLst/>
          </a:prstGeom>
          <a:noFill/>
          <a:ln>
            <a:noFill/>
          </a:ln>
        </p:spPr>
        <p:txBody>
          <a:bodyPr spcFirstLastPara="1" wrap="square" lIns="121900" tIns="121900" rIns="121900" bIns="121900" anchor="t" anchorCtr="0">
            <a:spAutoFit/>
          </a:bodyPr>
          <a:lstStyle/>
          <a:p>
            <a:r>
              <a:rPr lang="en-GB" sz="2000" dirty="0">
                <a:latin typeface="Comic Sans MS"/>
                <a:ea typeface="Comic Sans MS"/>
                <a:cs typeface="Comic Sans MS"/>
                <a:sym typeface="Comic Sans MS"/>
              </a:rPr>
              <a:t>Pupils are regularly reminded of the many ways that they can access any help and support they may need. Photographs of the DSLs are displayed at the front of the school.</a:t>
            </a:r>
            <a:endParaRPr sz="2000" dirty="0">
              <a:latin typeface="Comic Sans MS"/>
              <a:ea typeface="Comic Sans MS"/>
              <a:cs typeface="Comic Sans MS"/>
              <a:sym typeface="Comic Sans MS"/>
            </a:endParaRPr>
          </a:p>
        </p:txBody>
      </p:sp>
      <p:sp>
        <p:nvSpPr>
          <p:cNvPr id="215" name="Google Shape;215;g3747fa5762b_1_87"/>
          <p:cNvSpPr txBox="1"/>
          <p:nvPr/>
        </p:nvSpPr>
        <p:spPr>
          <a:xfrm>
            <a:off x="548833" y="3029701"/>
            <a:ext cx="6410000" cy="2831504"/>
          </a:xfrm>
          <a:prstGeom prst="rect">
            <a:avLst/>
          </a:prstGeom>
          <a:noFill/>
          <a:ln>
            <a:noFill/>
          </a:ln>
        </p:spPr>
        <p:txBody>
          <a:bodyPr spcFirstLastPara="1" wrap="square" lIns="121900" tIns="121900" rIns="121900" bIns="121900" anchor="t" anchorCtr="0">
            <a:spAutoFit/>
          </a:bodyPr>
          <a:lstStyle/>
          <a:p>
            <a:r>
              <a:rPr lang="en-GB" sz="2400">
                <a:latin typeface="Comic Sans MS"/>
                <a:ea typeface="Comic Sans MS"/>
                <a:cs typeface="Comic Sans MS"/>
                <a:sym typeface="Comic Sans MS"/>
              </a:rPr>
              <a:t>-Anti-bullying week</a:t>
            </a:r>
            <a:endParaRPr sz="2400">
              <a:latin typeface="Comic Sans MS"/>
              <a:ea typeface="Comic Sans MS"/>
              <a:cs typeface="Comic Sans MS"/>
              <a:sym typeface="Comic Sans MS"/>
            </a:endParaRPr>
          </a:p>
          <a:p>
            <a:r>
              <a:rPr lang="en-GB" sz="2400">
                <a:latin typeface="Comic Sans MS"/>
                <a:ea typeface="Comic Sans MS"/>
                <a:cs typeface="Comic Sans MS"/>
                <a:sym typeface="Comic Sans MS"/>
              </a:rPr>
              <a:t>PCSO</a:t>
            </a:r>
            <a:endParaRPr sz="2400">
              <a:latin typeface="Comic Sans MS"/>
              <a:ea typeface="Comic Sans MS"/>
              <a:cs typeface="Comic Sans MS"/>
              <a:sym typeface="Comic Sans MS"/>
            </a:endParaRPr>
          </a:p>
          <a:p>
            <a:r>
              <a:rPr lang="en-GB" sz="2400">
                <a:latin typeface="Comic Sans MS"/>
                <a:ea typeface="Comic Sans MS"/>
                <a:cs typeface="Comic Sans MS"/>
                <a:sym typeface="Comic Sans MS"/>
              </a:rPr>
              <a:t>Kindness week</a:t>
            </a:r>
            <a:endParaRPr sz="2400">
              <a:latin typeface="Comic Sans MS"/>
              <a:ea typeface="Comic Sans MS"/>
              <a:cs typeface="Comic Sans MS"/>
              <a:sym typeface="Comic Sans MS"/>
            </a:endParaRPr>
          </a:p>
          <a:p>
            <a:r>
              <a:rPr lang="en-GB" sz="2400">
                <a:latin typeface="Comic Sans MS"/>
                <a:ea typeface="Comic Sans MS"/>
                <a:cs typeface="Comic Sans MS"/>
                <a:sym typeface="Comic Sans MS"/>
              </a:rPr>
              <a:t>STOP campaign school council</a:t>
            </a:r>
            <a:endParaRPr sz="2400">
              <a:latin typeface="Comic Sans MS"/>
              <a:ea typeface="Comic Sans MS"/>
              <a:cs typeface="Comic Sans MS"/>
              <a:sym typeface="Comic Sans MS"/>
            </a:endParaRPr>
          </a:p>
          <a:p>
            <a:r>
              <a:rPr lang="en-GB" sz="2400">
                <a:latin typeface="Comic Sans MS"/>
                <a:ea typeface="Comic Sans MS"/>
                <a:cs typeface="Comic Sans MS"/>
                <a:sym typeface="Comic Sans MS"/>
              </a:rPr>
              <a:t>Speak out stay safe</a:t>
            </a:r>
            <a:endParaRPr sz="2400">
              <a:latin typeface="Comic Sans MS"/>
              <a:ea typeface="Comic Sans MS"/>
              <a:cs typeface="Comic Sans MS"/>
              <a:sym typeface="Comic Sans MS"/>
            </a:endParaRPr>
          </a:p>
          <a:p>
            <a:r>
              <a:rPr lang="en-GB" sz="2400">
                <a:latin typeface="Comic Sans MS"/>
                <a:ea typeface="Comic Sans MS"/>
                <a:cs typeface="Comic Sans MS"/>
                <a:sym typeface="Comic Sans MS"/>
              </a:rPr>
              <a:t>No pants rule</a:t>
            </a:r>
            <a:endParaRPr sz="2400">
              <a:latin typeface="Comic Sans MS"/>
              <a:ea typeface="Comic Sans MS"/>
              <a:cs typeface="Comic Sans MS"/>
              <a:sym typeface="Comic Sans MS"/>
            </a:endParaRPr>
          </a:p>
          <a:p>
            <a:endParaRPr sz="2400">
              <a:latin typeface="Comic Sans MS"/>
              <a:ea typeface="Comic Sans MS"/>
              <a:cs typeface="Comic Sans MS"/>
              <a:sym typeface="Comic Sans MS"/>
            </a:endParaRPr>
          </a:p>
        </p:txBody>
      </p:sp>
      <p:pic>
        <p:nvPicPr>
          <p:cNvPr id="216" name="Google Shape;216;g3747fa5762b_1_87"/>
          <p:cNvPicPr preferRelativeResize="0"/>
          <p:nvPr/>
        </p:nvPicPr>
        <p:blipFill>
          <a:blip r:embed="rId3">
            <a:alphaModFix/>
          </a:blip>
          <a:stretch>
            <a:fillRect/>
          </a:stretch>
        </p:blipFill>
        <p:spPr>
          <a:xfrm>
            <a:off x="7797867" y="131767"/>
            <a:ext cx="4314867" cy="3034467"/>
          </a:xfrm>
          <a:prstGeom prst="rect">
            <a:avLst/>
          </a:prstGeom>
          <a:noFill/>
          <a:ln>
            <a:noFill/>
          </a:ln>
        </p:spPr>
      </p:pic>
      <p:pic>
        <p:nvPicPr>
          <p:cNvPr id="217" name="Google Shape;217;g3747fa5762b_1_87"/>
          <p:cNvPicPr preferRelativeResize="0"/>
          <p:nvPr/>
        </p:nvPicPr>
        <p:blipFill>
          <a:blip r:embed="rId4">
            <a:alphaModFix/>
          </a:blip>
          <a:stretch>
            <a:fillRect/>
          </a:stretch>
        </p:blipFill>
        <p:spPr>
          <a:xfrm>
            <a:off x="8635000" y="3166234"/>
            <a:ext cx="3725605" cy="3285367"/>
          </a:xfrm>
          <a:prstGeom prst="rect">
            <a:avLst/>
          </a:prstGeom>
          <a:noFill/>
          <a:ln>
            <a:noFill/>
          </a:ln>
        </p:spPr>
      </p:pic>
      <p:pic>
        <p:nvPicPr>
          <p:cNvPr id="218" name="Google Shape;218;g3747fa5762b_1_87"/>
          <p:cNvPicPr preferRelativeResize="0"/>
          <p:nvPr/>
        </p:nvPicPr>
        <p:blipFill>
          <a:blip r:embed="rId5">
            <a:alphaModFix/>
          </a:blip>
          <a:stretch>
            <a:fillRect/>
          </a:stretch>
        </p:blipFill>
        <p:spPr>
          <a:xfrm>
            <a:off x="3091964" y="2728745"/>
            <a:ext cx="5325633" cy="3529067"/>
          </a:xfrm>
          <a:prstGeom prst="rect">
            <a:avLst/>
          </a:prstGeom>
          <a:noFill/>
          <a:ln>
            <a:noFill/>
          </a:ln>
        </p:spPr>
      </p:pic>
      <p:pic>
        <p:nvPicPr>
          <p:cNvPr id="219" name="Google Shape;219;g3747fa5762b_1_87"/>
          <p:cNvPicPr preferRelativeResize="0"/>
          <p:nvPr/>
        </p:nvPicPr>
        <p:blipFill>
          <a:blip r:embed="rId6">
            <a:alphaModFix/>
          </a:blip>
          <a:stretch>
            <a:fillRect/>
          </a:stretch>
        </p:blipFill>
        <p:spPr>
          <a:xfrm>
            <a:off x="90134" y="2534967"/>
            <a:ext cx="3214900" cy="3916635"/>
          </a:xfrm>
          <a:prstGeom prst="rect">
            <a:avLst/>
          </a:prstGeom>
          <a:noFill/>
          <a:ln>
            <a:noFill/>
          </a:ln>
        </p:spPr>
      </p:pic>
      <p:pic>
        <p:nvPicPr>
          <p:cNvPr id="4" name="Picture 3"/>
          <p:cNvPicPr>
            <a:picLocks noChangeAspect="1"/>
          </p:cNvPicPr>
          <p:nvPr/>
        </p:nvPicPr>
        <p:blipFill>
          <a:blip r:embed="rId7"/>
          <a:stretch>
            <a:fillRect/>
          </a:stretch>
        </p:blipFill>
        <p:spPr>
          <a:xfrm>
            <a:off x="6630120" y="951067"/>
            <a:ext cx="1339561" cy="1804432"/>
          </a:xfrm>
          <a:prstGeom prst="rect">
            <a:avLst/>
          </a:prstGeom>
        </p:spPr>
      </p:pic>
    </p:spTree>
    <p:extLst>
      <p:ext uri="{BB962C8B-B14F-4D97-AF65-F5344CB8AC3E}">
        <p14:creationId xmlns:p14="http://schemas.microsoft.com/office/powerpoint/2010/main" val="33187356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sp>
        <p:nvSpPr>
          <p:cNvPr id="277" name="Google Shape;277;g3747fa5762b_1_156"/>
          <p:cNvSpPr txBox="1">
            <a:spLocks noGrp="1"/>
          </p:cNvSpPr>
          <p:nvPr>
            <p:ph type="title"/>
          </p:nvPr>
        </p:nvSpPr>
        <p:spPr>
          <a:xfrm>
            <a:off x="188367" y="56300"/>
            <a:ext cx="11360800" cy="763600"/>
          </a:xfrm>
          <a:prstGeom prst="rect">
            <a:avLst/>
          </a:prstGeom>
        </p:spPr>
        <p:txBody>
          <a:bodyPr spcFirstLastPara="1" vert="horz" wrap="square" lIns="121900" tIns="121900" rIns="121900" bIns="121900" rtlCol="0" anchor="t" anchorCtr="0">
            <a:normAutofit fontScale="90000"/>
          </a:bodyPr>
          <a:lstStyle/>
          <a:p>
            <a:r>
              <a:rPr lang="en-GB" dirty="0" smtClean="0">
                <a:latin typeface="Comic Sans MS"/>
                <a:ea typeface="Comic Sans MS"/>
                <a:cs typeface="Comic Sans MS"/>
                <a:sym typeface="Comic Sans MS"/>
              </a:rPr>
              <a:t>Diversity and Inclusion</a:t>
            </a:r>
            <a:endParaRPr dirty="0">
              <a:latin typeface="Comic Sans MS"/>
              <a:ea typeface="Comic Sans MS"/>
              <a:cs typeface="Comic Sans MS"/>
              <a:sym typeface="Comic Sans MS"/>
            </a:endParaRPr>
          </a:p>
        </p:txBody>
      </p:sp>
      <p:sp>
        <p:nvSpPr>
          <p:cNvPr id="278" name="Google Shape;278;g3747fa5762b_1_156"/>
          <p:cNvSpPr txBox="1">
            <a:spLocks noGrp="1"/>
          </p:cNvSpPr>
          <p:nvPr>
            <p:ph type="body" idx="1"/>
          </p:nvPr>
        </p:nvSpPr>
        <p:spPr>
          <a:xfrm>
            <a:off x="0" y="546133"/>
            <a:ext cx="11360800" cy="4555200"/>
          </a:xfrm>
          <a:prstGeom prst="rect">
            <a:avLst/>
          </a:prstGeom>
        </p:spPr>
        <p:txBody>
          <a:bodyPr spcFirstLastPara="1" vert="horz" wrap="square" lIns="121900" tIns="121900" rIns="121900" bIns="121900" rtlCol="0" anchor="t" anchorCtr="0">
            <a:normAutofit/>
          </a:bodyPr>
          <a:lstStyle/>
          <a:p>
            <a:pPr marL="0" indent="0">
              <a:buNone/>
            </a:pPr>
            <a:r>
              <a:rPr lang="en-GB" sz="1867">
                <a:latin typeface="Comic Sans MS"/>
                <a:ea typeface="Comic Sans MS"/>
                <a:cs typeface="Comic Sans MS"/>
                <a:sym typeface="Comic Sans MS"/>
              </a:rPr>
              <a:t>Through our learning and discussions, we understand why inclusion is important and value everyone’s differences, while also recognising that in the past not all people were treated fairly or included, and we work together to make sure that doesn’t happen in our school.</a:t>
            </a:r>
            <a:endParaRPr sz="1867">
              <a:latin typeface="Comic Sans MS"/>
              <a:ea typeface="Comic Sans MS"/>
              <a:cs typeface="Comic Sans MS"/>
              <a:sym typeface="Comic Sans MS"/>
            </a:endParaRPr>
          </a:p>
          <a:p>
            <a:pPr marL="0" indent="0">
              <a:buNone/>
            </a:pPr>
            <a:endParaRPr sz="1867">
              <a:latin typeface="Comic Sans MS"/>
              <a:ea typeface="Comic Sans MS"/>
              <a:cs typeface="Comic Sans MS"/>
              <a:sym typeface="Comic Sans MS"/>
            </a:endParaRPr>
          </a:p>
          <a:p>
            <a:pPr marL="0" indent="0">
              <a:buNone/>
            </a:pPr>
            <a:endParaRPr sz="1867">
              <a:latin typeface="Comic Sans MS"/>
              <a:ea typeface="Comic Sans MS"/>
              <a:cs typeface="Comic Sans MS"/>
              <a:sym typeface="Comic Sans MS"/>
            </a:endParaRPr>
          </a:p>
          <a:p>
            <a:pPr marL="0" indent="0">
              <a:buNone/>
            </a:pPr>
            <a:endParaRPr sz="1867">
              <a:latin typeface="Comic Sans MS"/>
              <a:ea typeface="Comic Sans MS"/>
              <a:cs typeface="Comic Sans MS"/>
              <a:sym typeface="Comic Sans MS"/>
            </a:endParaRPr>
          </a:p>
          <a:p>
            <a:pPr marL="0" indent="0">
              <a:buNone/>
            </a:pPr>
            <a:endParaRPr sz="1867">
              <a:latin typeface="Comic Sans MS"/>
              <a:ea typeface="Comic Sans MS"/>
              <a:cs typeface="Comic Sans MS"/>
              <a:sym typeface="Comic Sans MS"/>
            </a:endParaRPr>
          </a:p>
        </p:txBody>
      </p:sp>
      <p:pic>
        <p:nvPicPr>
          <p:cNvPr id="279" name="Google Shape;279;g3747fa5762b_1_156"/>
          <p:cNvPicPr preferRelativeResize="0"/>
          <p:nvPr/>
        </p:nvPicPr>
        <p:blipFill>
          <a:blip r:embed="rId3">
            <a:alphaModFix/>
          </a:blip>
          <a:stretch>
            <a:fillRect/>
          </a:stretch>
        </p:blipFill>
        <p:spPr>
          <a:xfrm>
            <a:off x="8173704" y="1693867"/>
            <a:ext cx="3470899" cy="4771667"/>
          </a:xfrm>
          <a:prstGeom prst="rect">
            <a:avLst/>
          </a:prstGeom>
          <a:noFill/>
          <a:ln>
            <a:noFill/>
          </a:ln>
        </p:spPr>
      </p:pic>
      <p:sp>
        <p:nvSpPr>
          <p:cNvPr id="280" name="Google Shape;280;g3747fa5762b_1_156"/>
          <p:cNvSpPr/>
          <p:nvPr/>
        </p:nvSpPr>
        <p:spPr>
          <a:xfrm>
            <a:off x="7544600" y="5607433"/>
            <a:ext cx="3345200" cy="1133600"/>
          </a:xfrm>
          <a:prstGeom prst="right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a:r>
              <a:rPr lang="en-GB" sz="933">
                <a:latin typeface="Comic Sans MS"/>
                <a:ea typeface="Comic Sans MS"/>
                <a:cs typeface="Comic Sans MS"/>
                <a:sym typeface="Comic Sans MS"/>
              </a:rPr>
              <a:t>Every year, we celebrate World Autism Day. The children learn about Autism and celebrate what makes us all different.</a:t>
            </a:r>
            <a:endParaRPr sz="933">
              <a:latin typeface="Comic Sans MS"/>
              <a:ea typeface="Comic Sans MS"/>
              <a:cs typeface="Comic Sans MS"/>
              <a:sym typeface="Comic Sans MS"/>
            </a:endParaRPr>
          </a:p>
        </p:txBody>
      </p:sp>
      <p:pic>
        <p:nvPicPr>
          <p:cNvPr id="281" name="Google Shape;281;g3747fa5762b_1_156"/>
          <p:cNvPicPr preferRelativeResize="0"/>
          <p:nvPr/>
        </p:nvPicPr>
        <p:blipFill>
          <a:blip r:embed="rId4">
            <a:alphaModFix/>
          </a:blip>
          <a:stretch>
            <a:fillRect/>
          </a:stretch>
        </p:blipFill>
        <p:spPr>
          <a:xfrm>
            <a:off x="2668431" y="1693867"/>
            <a:ext cx="5346299" cy="4047533"/>
          </a:xfrm>
          <a:prstGeom prst="rect">
            <a:avLst/>
          </a:prstGeom>
          <a:noFill/>
          <a:ln>
            <a:noFill/>
          </a:ln>
        </p:spPr>
      </p:pic>
      <p:sp>
        <p:nvSpPr>
          <p:cNvPr id="282" name="Google Shape;282;g3747fa5762b_1_156"/>
          <p:cNvSpPr txBox="1">
            <a:spLocks noGrp="1"/>
          </p:cNvSpPr>
          <p:nvPr>
            <p:ph type="body" idx="1"/>
          </p:nvPr>
        </p:nvSpPr>
        <p:spPr>
          <a:xfrm>
            <a:off x="188367" y="1910333"/>
            <a:ext cx="2321200" cy="4555200"/>
          </a:xfrm>
          <a:prstGeom prst="rect">
            <a:avLst/>
          </a:prstGeom>
          <a:noFill/>
          <a:ln>
            <a:noFill/>
          </a:ln>
        </p:spPr>
        <p:txBody>
          <a:bodyPr spcFirstLastPara="1" vert="horz" wrap="square" lIns="121900" tIns="121900" rIns="121900" bIns="121900" rtlCol="0" anchor="t" anchorCtr="0">
            <a:normAutofit/>
          </a:bodyPr>
          <a:lstStyle/>
          <a:p>
            <a:pPr marL="0" indent="0">
              <a:spcBef>
                <a:spcPts val="1600"/>
              </a:spcBef>
              <a:buSzPts val="1100"/>
              <a:buNone/>
            </a:pPr>
            <a:r>
              <a:rPr lang="en-GB" sz="1733">
                <a:solidFill>
                  <a:schemeClr val="dk1"/>
                </a:solidFill>
                <a:latin typeface="Comic Sans MS"/>
                <a:ea typeface="Comic Sans MS"/>
                <a:cs typeface="Comic Sans MS"/>
                <a:sym typeface="Comic Sans MS"/>
              </a:rPr>
              <a:t>During Autism Awareness Week, we learn that equality means everyone has the same rights and should be treated fairly, but equity means giving people the support they need so they can enjoy those rights equally.</a:t>
            </a:r>
            <a:endParaRPr sz="2000">
              <a:solidFill>
                <a:schemeClr val="dk1"/>
              </a:solidFill>
              <a:latin typeface="Comic Sans MS"/>
              <a:ea typeface="Comic Sans MS"/>
              <a:cs typeface="Comic Sans MS"/>
              <a:sym typeface="Comic Sans MS"/>
            </a:endParaRPr>
          </a:p>
          <a:p>
            <a:pPr marL="0" indent="0">
              <a:spcBef>
                <a:spcPts val="1600"/>
              </a:spcBef>
              <a:buSzPts val="1100"/>
              <a:buNone/>
            </a:pPr>
            <a:endParaRPr sz="1067">
              <a:solidFill>
                <a:schemeClr val="dk1"/>
              </a:solidFill>
              <a:latin typeface="Comic Sans MS"/>
              <a:ea typeface="Comic Sans MS"/>
              <a:cs typeface="Comic Sans MS"/>
              <a:sym typeface="Comic Sans MS"/>
            </a:endParaRPr>
          </a:p>
          <a:p>
            <a:pPr marL="0" indent="0">
              <a:spcBef>
                <a:spcPts val="1600"/>
              </a:spcBef>
              <a:spcAft>
                <a:spcPts val="1600"/>
              </a:spcAft>
              <a:buNone/>
            </a:pPr>
            <a:endParaRPr sz="2000">
              <a:latin typeface="Comic Sans MS"/>
              <a:ea typeface="Comic Sans MS"/>
              <a:cs typeface="Comic Sans MS"/>
              <a:sym typeface="Comic Sans MS"/>
            </a:endParaRPr>
          </a:p>
        </p:txBody>
      </p:sp>
      <p:pic>
        <p:nvPicPr>
          <p:cNvPr id="5122" name="Picture 2" descr="ARTICLE OF THE WEEK"/>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80064" y="4918982"/>
            <a:ext cx="1295008" cy="1728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06778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g385b33d5832_0_70"/>
          <p:cNvSpPr txBox="1">
            <a:spLocks noGrp="1"/>
          </p:cNvSpPr>
          <p:nvPr>
            <p:ph type="title"/>
          </p:nvPr>
        </p:nvSpPr>
        <p:spPr>
          <a:xfrm>
            <a:off x="188367" y="56300"/>
            <a:ext cx="11360800" cy="763600"/>
          </a:xfrm>
          <a:prstGeom prst="rect">
            <a:avLst/>
          </a:prstGeom>
        </p:spPr>
        <p:txBody>
          <a:bodyPr spcFirstLastPara="1" vert="horz" wrap="square" lIns="121900" tIns="121900" rIns="121900" bIns="121900" rtlCol="0" anchor="t" anchorCtr="0">
            <a:normAutofit fontScale="90000"/>
          </a:bodyPr>
          <a:lstStyle/>
          <a:p>
            <a:r>
              <a:rPr lang="en-GB" dirty="0" smtClean="0">
                <a:latin typeface="Comic Sans MS"/>
                <a:ea typeface="Comic Sans MS"/>
                <a:cs typeface="Comic Sans MS"/>
                <a:sym typeface="Comic Sans MS"/>
              </a:rPr>
              <a:t>Every child has the right to feel they belong…</a:t>
            </a:r>
            <a:endParaRPr dirty="0">
              <a:latin typeface="Comic Sans MS"/>
              <a:ea typeface="Comic Sans MS"/>
              <a:cs typeface="Comic Sans MS"/>
              <a:sym typeface="Comic Sans MS"/>
            </a:endParaRPr>
          </a:p>
        </p:txBody>
      </p:sp>
      <p:sp>
        <p:nvSpPr>
          <p:cNvPr id="288" name="Google Shape;288;g385b33d5832_0_70"/>
          <p:cNvSpPr txBox="1">
            <a:spLocks noGrp="1"/>
          </p:cNvSpPr>
          <p:nvPr>
            <p:ph type="body" idx="1"/>
          </p:nvPr>
        </p:nvSpPr>
        <p:spPr>
          <a:xfrm>
            <a:off x="0" y="546133"/>
            <a:ext cx="11360800" cy="4555200"/>
          </a:xfrm>
          <a:prstGeom prst="rect">
            <a:avLst/>
          </a:prstGeom>
        </p:spPr>
        <p:txBody>
          <a:bodyPr spcFirstLastPara="1" vert="horz" wrap="square" lIns="121900" tIns="121900" rIns="121900" bIns="121900" rtlCol="0" anchor="t" anchorCtr="0">
            <a:normAutofit/>
          </a:bodyPr>
          <a:lstStyle/>
          <a:p>
            <a:pPr marL="0" indent="0">
              <a:buNone/>
            </a:pPr>
            <a:r>
              <a:rPr lang="en-GB" sz="1867" dirty="0">
                <a:latin typeface="Comic Sans MS"/>
                <a:ea typeface="Comic Sans MS"/>
                <a:cs typeface="Comic Sans MS"/>
                <a:sym typeface="Comic Sans MS"/>
              </a:rPr>
              <a:t>Through our learning and discussions, we understand why inclusion is important and value everyone’s differences, while also recognising that in the past not all people were treated fairly or included, and we work together to make sure that doesn’t happen in our school.</a:t>
            </a:r>
            <a:endParaRPr sz="1867" dirty="0">
              <a:latin typeface="Comic Sans MS"/>
              <a:ea typeface="Comic Sans MS"/>
              <a:cs typeface="Comic Sans MS"/>
              <a:sym typeface="Comic Sans MS"/>
            </a:endParaRPr>
          </a:p>
          <a:p>
            <a:pPr marL="0" indent="0">
              <a:buNone/>
            </a:pPr>
            <a:endParaRPr sz="1867" dirty="0">
              <a:latin typeface="Comic Sans MS"/>
              <a:ea typeface="Comic Sans MS"/>
              <a:cs typeface="Comic Sans MS"/>
              <a:sym typeface="Comic Sans MS"/>
            </a:endParaRPr>
          </a:p>
          <a:p>
            <a:pPr marL="0" indent="0">
              <a:buNone/>
            </a:pPr>
            <a:endParaRPr sz="1867" dirty="0">
              <a:latin typeface="Comic Sans MS"/>
              <a:ea typeface="Comic Sans MS"/>
              <a:cs typeface="Comic Sans MS"/>
              <a:sym typeface="Comic Sans MS"/>
            </a:endParaRPr>
          </a:p>
          <a:p>
            <a:pPr marL="0" indent="0">
              <a:buNone/>
            </a:pPr>
            <a:endParaRPr sz="1867" dirty="0">
              <a:latin typeface="Comic Sans MS"/>
              <a:ea typeface="Comic Sans MS"/>
              <a:cs typeface="Comic Sans MS"/>
              <a:sym typeface="Comic Sans MS"/>
            </a:endParaRPr>
          </a:p>
          <a:p>
            <a:pPr marL="0" indent="0">
              <a:buNone/>
            </a:pPr>
            <a:endParaRPr sz="1867" dirty="0">
              <a:latin typeface="Comic Sans MS"/>
              <a:ea typeface="Comic Sans MS"/>
              <a:cs typeface="Comic Sans MS"/>
              <a:sym typeface="Comic Sans MS"/>
            </a:endParaRPr>
          </a:p>
        </p:txBody>
      </p:sp>
      <p:pic>
        <p:nvPicPr>
          <p:cNvPr id="289" name="Google Shape;289;g385b33d5832_0_70"/>
          <p:cNvPicPr preferRelativeResize="0"/>
          <p:nvPr/>
        </p:nvPicPr>
        <p:blipFill>
          <a:blip r:embed="rId3">
            <a:alphaModFix/>
          </a:blip>
          <a:stretch>
            <a:fillRect/>
          </a:stretch>
        </p:blipFill>
        <p:spPr>
          <a:xfrm>
            <a:off x="188367" y="1832164"/>
            <a:ext cx="5907635" cy="4775904"/>
          </a:xfrm>
          <a:prstGeom prst="rect">
            <a:avLst/>
          </a:prstGeom>
          <a:noFill/>
          <a:ln>
            <a:noFill/>
          </a:ln>
        </p:spPr>
      </p:pic>
      <p:pic>
        <p:nvPicPr>
          <p:cNvPr id="290" name="Google Shape;290;g385b33d5832_0_70"/>
          <p:cNvPicPr preferRelativeResize="0"/>
          <p:nvPr/>
        </p:nvPicPr>
        <p:blipFill>
          <a:blip r:embed="rId4">
            <a:alphaModFix/>
          </a:blip>
          <a:stretch>
            <a:fillRect/>
          </a:stretch>
        </p:blipFill>
        <p:spPr>
          <a:xfrm>
            <a:off x="6183633" y="1766534"/>
            <a:ext cx="3752201" cy="2779900"/>
          </a:xfrm>
          <a:prstGeom prst="rect">
            <a:avLst/>
          </a:prstGeom>
          <a:noFill/>
          <a:ln>
            <a:noFill/>
          </a:ln>
        </p:spPr>
      </p:pic>
      <p:pic>
        <p:nvPicPr>
          <p:cNvPr id="291" name="Google Shape;291;g385b33d5832_0_70"/>
          <p:cNvPicPr preferRelativeResize="0"/>
          <p:nvPr/>
        </p:nvPicPr>
        <p:blipFill>
          <a:blip r:embed="rId5">
            <a:alphaModFix/>
          </a:blip>
          <a:stretch>
            <a:fillRect/>
          </a:stretch>
        </p:blipFill>
        <p:spPr>
          <a:xfrm>
            <a:off x="6355799" y="4169966"/>
            <a:ext cx="3621367" cy="2588500"/>
          </a:xfrm>
          <a:prstGeom prst="rect">
            <a:avLst/>
          </a:prstGeom>
          <a:noFill/>
          <a:ln>
            <a:noFill/>
          </a:ln>
        </p:spPr>
      </p:pic>
      <p:pic>
        <p:nvPicPr>
          <p:cNvPr id="7170" name="Picture 2" descr="ARTICLE OF THE WEEK"/>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149332" y="4230728"/>
            <a:ext cx="1847850" cy="2466975"/>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on the Rights of Convention the Child"/>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144569" y="1590245"/>
            <a:ext cx="1857375" cy="2466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48754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87"/>
        <p:cNvGrpSpPr/>
        <p:nvPr/>
      </p:nvGrpSpPr>
      <p:grpSpPr>
        <a:xfrm>
          <a:off x="0" y="0"/>
          <a:ext cx="0" cy="0"/>
          <a:chOff x="0" y="0"/>
          <a:chExt cx="0" cy="0"/>
        </a:xfrm>
      </p:grpSpPr>
      <p:sp>
        <p:nvSpPr>
          <p:cNvPr id="388" name="Google Shape;388;g3747fa5762b_1_225"/>
          <p:cNvSpPr txBox="1">
            <a:spLocks noGrp="1"/>
          </p:cNvSpPr>
          <p:nvPr>
            <p:ph type="title"/>
          </p:nvPr>
        </p:nvSpPr>
        <p:spPr>
          <a:xfrm>
            <a:off x="277500" y="145500"/>
            <a:ext cx="11360800" cy="763600"/>
          </a:xfrm>
          <a:prstGeom prst="rect">
            <a:avLst/>
          </a:prstGeom>
        </p:spPr>
        <p:txBody>
          <a:bodyPr spcFirstLastPara="1" vert="horz" wrap="square" lIns="121900" tIns="121900" rIns="121900" bIns="121900" rtlCol="0" anchor="t" anchorCtr="0">
            <a:normAutofit fontScale="90000"/>
          </a:bodyPr>
          <a:lstStyle/>
          <a:p>
            <a:r>
              <a:rPr lang="en-GB" dirty="0" smtClean="0">
                <a:latin typeface="Comic Sans MS"/>
                <a:ea typeface="Comic Sans MS"/>
                <a:cs typeface="Comic Sans MS"/>
                <a:sym typeface="Comic Sans MS"/>
              </a:rPr>
              <a:t>A right to a clean and safe environment. </a:t>
            </a:r>
            <a:endParaRPr dirty="0">
              <a:latin typeface="Comic Sans MS"/>
              <a:ea typeface="Comic Sans MS"/>
              <a:cs typeface="Comic Sans MS"/>
              <a:sym typeface="Comic Sans MS"/>
            </a:endParaRPr>
          </a:p>
        </p:txBody>
      </p:sp>
      <p:sp>
        <p:nvSpPr>
          <p:cNvPr id="389" name="Google Shape;389;g3747fa5762b_1_225"/>
          <p:cNvSpPr txBox="1">
            <a:spLocks noGrp="1"/>
          </p:cNvSpPr>
          <p:nvPr>
            <p:ph type="body" idx="1"/>
          </p:nvPr>
        </p:nvSpPr>
        <p:spPr>
          <a:xfrm>
            <a:off x="277500" y="847233"/>
            <a:ext cx="11360800" cy="4555200"/>
          </a:xfrm>
          <a:prstGeom prst="rect">
            <a:avLst/>
          </a:prstGeom>
        </p:spPr>
        <p:txBody>
          <a:bodyPr spcFirstLastPara="1" vert="horz" wrap="square" lIns="121900" tIns="121900" rIns="121900" bIns="121900" rtlCol="0" anchor="t" anchorCtr="0">
            <a:normAutofit/>
          </a:bodyPr>
          <a:lstStyle/>
          <a:p>
            <a:pPr marL="0" indent="0">
              <a:buNone/>
            </a:pPr>
            <a:r>
              <a:rPr lang="en-GB">
                <a:latin typeface="Comic Sans MS"/>
                <a:ea typeface="Comic Sans MS"/>
                <a:cs typeface="Comic Sans MS"/>
                <a:sym typeface="Comic Sans MS"/>
              </a:rPr>
              <a:t>Our Eco Warriors led the school in taking climate action. </a:t>
            </a:r>
            <a:endParaRPr>
              <a:latin typeface="Comic Sans MS"/>
              <a:ea typeface="Comic Sans MS"/>
              <a:cs typeface="Comic Sans MS"/>
              <a:sym typeface="Comic Sans MS"/>
            </a:endParaRPr>
          </a:p>
        </p:txBody>
      </p:sp>
      <p:pic>
        <p:nvPicPr>
          <p:cNvPr id="391" name="Google Shape;391;g3747fa5762b_1_225" title="IMG_7959.PNG"/>
          <p:cNvPicPr preferRelativeResize="0"/>
          <p:nvPr/>
        </p:nvPicPr>
        <p:blipFill rotWithShape="1">
          <a:blip r:embed="rId3">
            <a:alphaModFix/>
          </a:blip>
          <a:srcRect t="17754" b="34286"/>
          <a:stretch/>
        </p:blipFill>
        <p:spPr>
          <a:xfrm>
            <a:off x="6142437" y="1835016"/>
            <a:ext cx="5079745" cy="4973028"/>
          </a:xfrm>
          <a:prstGeom prst="rect">
            <a:avLst/>
          </a:prstGeom>
          <a:noFill/>
          <a:ln>
            <a:noFill/>
          </a:ln>
        </p:spPr>
      </p:pic>
      <p:pic>
        <p:nvPicPr>
          <p:cNvPr id="394" name="Google Shape;394;g3747fa5762b_1_225"/>
          <p:cNvPicPr preferRelativeResize="0"/>
          <p:nvPr/>
        </p:nvPicPr>
        <p:blipFill>
          <a:blip r:embed="rId4">
            <a:alphaModFix/>
          </a:blip>
          <a:stretch>
            <a:fillRect/>
          </a:stretch>
        </p:blipFill>
        <p:spPr>
          <a:xfrm>
            <a:off x="385303" y="1835016"/>
            <a:ext cx="5516733" cy="4269150"/>
          </a:xfrm>
          <a:prstGeom prst="rect">
            <a:avLst/>
          </a:prstGeom>
          <a:noFill/>
          <a:ln>
            <a:noFill/>
          </a:ln>
        </p:spPr>
      </p:pic>
      <p:pic>
        <p:nvPicPr>
          <p:cNvPr id="9" name="Picture 2" descr="UUK POWERPOINT TEMPLAT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85914" y="4083627"/>
            <a:ext cx="1847850" cy="2466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87989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87"/>
        <p:cNvGrpSpPr/>
        <p:nvPr/>
      </p:nvGrpSpPr>
      <p:grpSpPr>
        <a:xfrm>
          <a:off x="0" y="0"/>
          <a:ext cx="0" cy="0"/>
          <a:chOff x="0" y="0"/>
          <a:chExt cx="0" cy="0"/>
        </a:xfrm>
      </p:grpSpPr>
      <p:sp>
        <p:nvSpPr>
          <p:cNvPr id="388" name="Google Shape;388;g3747fa5762b_1_225"/>
          <p:cNvSpPr txBox="1">
            <a:spLocks noGrp="1"/>
          </p:cNvSpPr>
          <p:nvPr>
            <p:ph type="title"/>
          </p:nvPr>
        </p:nvSpPr>
        <p:spPr>
          <a:xfrm>
            <a:off x="277500" y="145500"/>
            <a:ext cx="11360800" cy="763600"/>
          </a:xfrm>
          <a:prstGeom prst="rect">
            <a:avLst/>
          </a:prstGeom>
        </p:spPr>
        <p:txBody>
          <a:bodyPr spcFirstLastPara="1" vert="horz" wrap="square" lIns="121900" tIns="121900" rIns="121900" bIns="121900" rtlCol="0" anchor="t" anchorCtr="0">
            <a:normAutofit fontScale="90000"/>
          </a:bodyPr>
          <a:lstStyle/>
          <a:p>
            <a:r>
              <a:rPr lang="en-GB" dirty="0" smtClean="0">
                <a:latin typeface="Comic Sans MS"/>
                <a:ea typeface="Comic Sans MS"/>
                <a:cs typeface="Comic Sans MS"/>
                <a:sym typeface="Comic Sans MS"/>
              </a:rPr>
              <a:t>A right to a clean and safe environment. </a:t>
            </a:r>
            <a:endParaRPr dirty="0">
              <a:latin typeface="Comic Sans MS"/>
              <a:ea typeface="Comic Sans MS"/>
              <a:cs typeface="Comic Sans MS"/>
              <a:sym typeface="Comic Sans MS"/>
            </a:endParaRPr>
          </a:p>
        </p:txBody>
      </p:sp>
      <p:sp>
        <p:nvSpPr>
          <p:cNvPr id="389" name="Google Shape;389;g3747fa5762b_1_225"/>
          <p:cNvSpPr txBox="1">
            <a:spLocks noGrp="1"/>
          </p:cNvSpPr>
          <p:nvPr>
            <p:ph type="body" idx="1"/>
          </p:nvPr>
        </p:nvSpPr>
        <p:spPr>
          <a:xfrm>
            <a:off x="277500" y="847233"/>
            <a:ext cx="11360800" cy="4555200"/>
          </a:xfrm>
          <a:prstGeom prst="rect">
            <a:avLst/>
          </a:prstGeom>
        </p:spPr>
        <p:txBody>
          <a:bodyPr spcFirstLastPara="1" vert="horz" wrap="square" lIns="121900" tIns="121900" rIns="121900" bIns="121900" rtlCol="0" anchor="t" anchorCtr="0">
            <a:normAutofit/>
          </a:bodyPr>
          <a:lstStyle/>
          <a:p>
            <a:pPr marL="0" indent="0">
              <a:buNone/>
            </a:pPr>
            <a:r>
              <a:rPr lang="en-GB">
                <a:latin typeface="Comic Sans MS"/>
                <a:ea typeface="Comic Sans MS"/>
                <a:cs typeface="Comic Sans MS"/>
                <a:sym typeface="Comic Sans MS"/>
              </a:rPr>
              <a:t>Our Eco Warriors led the school in taking climate action. </a:t>
            </a:r>
            <a:endParaRPr>
              <a:latin typeface="Comic Sans MS"/>
              <a:ea typeface="Comic Sans MS"/>
              <a:cs typeface="Comic Sans MS"/>
              <a:sym typeface="Comic Sans MS"/>
            </a:endParaRPr>
          </a:p>
        </p:txBody>
      </p:sp>
      <p:pic>
        <p:nvPicPr>
          <p:cNvPr id="390" name="Google Shape;390;g3747fa5762b_1_225" title="IMG_7960.PNG"/>
          <p:cNvPicPr preferRelativeResize="0"/>
          <p:nvPr/>
        </p:nvPicPr>
        <p:blipFill rotWithShape="1">
          <a:blip r:embed="rId3">
            <a:alphaModFix/>
          </a:blip>
          <a:srcRect t="19282" b="36225"/>
          <a:stretch/>
        </p:blipFill>
        <p:spPr>
          <a:xfrm>
            <a:off x="4618848" y="1740949"/>
            <a:ext cx="4635988" cy="4428941"/>
          </a:xfrm>
          <a:prstGeom prst="rect">
            <a:avLst/>
          </a:prstGeom>
          <a:noFill/>
          <a:ln>
            <a:noFill/>
          </a:ln>
        </p:spPr>
      </p:pic>
      <p:pic>
        <p:nvPicPr>
          <p:cNvPr id="393" name="Google Shape;393;g3747fa5762b_1_225" title="IMG_7957.PNG"/>
          <p:cNvPicPr preferRelativeResize="0"/>
          <p:nvPr/>
        </p:nvPicPr>
        <p:blipFill rotWithShape="1">
          <a:blip r:embed="rId4">
            <a:alphaModFix/>
          </a:blip>
          <a:srcRect t="7036" b="17707"/>
          <a:stretch/>
        </p:blipFill>
        <p:spPr>
          <a:xfrm>
            <a:off x="459469" y="1480457"/>
            <a:ext cx="3041378" cy="4999674"/>
          </a:xfrm>
          <a:prstGeom prst="rect">
            <a:avLst/>
          </a:prstGeom>
          <a:noFill/>
          <a:ln>
            <a:noFill/>
          </a:ln>
        </p:spPr>
      </p:pic>
      <p:pic>
        <p:nvPicPr>
          <p:cNvPr id="8194" name="Picture 2" descr="UUK POWERPOINT TEMPLAT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790450" y="2633518"/>
            <a:ext cx="1847850" cy="2466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30888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04"/>
        <p:cNvGrpSpPr/>
        <p:nvPr/>
      </p:nvGrpSpPr>
      <p:grpSpPr>
        <a:xfrm>
          <a:off x="0" y="0"/>
          <a:ext cx="0" cy="0"/>
          <a:chOff x="0" y="0"/>
          <a:chExt cx="0" cy="0"/>
        </a:xfrm>
      </p:grpSpPr>
      <p:sp>
        <p:nvSpPr>
          <p:cNvPr id="305" name="Google Shape;305;g385b33d5832_0_81"/>
          <p:cNvSpPr txBox="1">
            <a:spLocks noGrp="1"/>
          </p:cNvSpPr>
          <p:nvPr>
            <p:ph type="title"/>
          </p:nvPr>
        </p:nvSpPr>
        <p:spPr>
          <a:xfrm>
            <a:off x="415600" y="593367"/>
            <a:ext cx="11360800" cy="763600"/>
          </a:xfrm>
          <a:prstGeom prst="rect">
            <a:avLst/>
          </a:prstGeom>
        </p:spPr>
        <p:txBody>
          <a:bodyPr spcFirstLastPara="1" vert="horz" wrap="square" lIns="121900" tIns="121900" rIns="121900" bIns="121900" rtlCol="0" anchor="t" anchorCtr="0">
            <a:normAutofit fontScale="90000"/>
          </a:bodyPr>
          <a:lstStyle/>
          <a:p>
            <a:r>
              <a:rPr lang="en-GB" dirty="0" smtClean="0">
                <a:latin typeface="Comic Sans MS"/>
                <a:ea typeface="Comic Sans MS"/>
                <a:cs typeface="Comic Sans MS"/>
                <a:sym typeface="Comic Sans MS"/>
              </a:rPr>
              <a:t>Child-led </a:t>
            </a:r>
            <a:r>
              <a:rPr lang="en-GB" dirty="0">
                <a:latin typeface="Comic Sans MS"/>
                <a:ea typeface="Comic Sans MS"/>
                <a:cs typeface="Comic Sans MS"/>
                <a:sym typeface="Comic Sans MS"/>
              </a:rPr>
              <a:t>learning</a:t>
            </a:r>
            <a:endParaRPr dirty="0">
              <a:latin typeface="Comic Sans MS"/>
              <a:ea typeface="Comic Sans MS"/>
              <a:cs typeface="Comic Sans MS"/>
              <a:sym typeface="Comic Sans MS"/>
            </a:endParaRPr>
          </a:p>
        </p:txBody>
      </p:sp>
      <p:sp>
        <p:nvSpPr>
          <p:cNvPr id="306" name="Google Shape;306;g385b33d5832_0_81"/>
          <p:cNvSpPr txBox="1">
            <a:spLocks noGrp="1"/>
          </p:cNvSpPr>
          <p:nvPr>
            <p:ph type="body" idx="1"/>
          </p:nvPr>
        </p:nvSpPr>
        <p:spPr>
          <a:xfrm>
            <a:off x="289633" y="1356967"/>
            <a:ext cx="11360800" cy="4720800"/>
          </a:xfrm>
          <a:prstGeom prst="rect">
            <a:avLst/>
          </a:prstGeom>
        </p:spPr>
        <p:txBody>
          <a:bodyPr spcFirstLastPara="1" vert="horz" wrap="square" lIns="121900" tIns="121900" rIns="121900" bIns="121900" rtlCol="0" anchor="t" anchorCtr="0">
            <a:normAutofit/>
          </a:bodyPr>
          <a:lstStyle/>
          <a:p>
            <a:pPr marL="0" indent="0">
              <a:buNone/>
            </a:pPr>
            <a:r>
              <a:rPr lang="en-GB" sz="2133">
                <a:solidFill>
                  <a:schemeClr val="dk1"/>
                </a:solidFill>
                <a:latin typeface="Comic Sans MS"/>
                <a:ea typeface="Comic Sans MS"/>
                <a:cs typeface="Comic Sans MS"/>
                <a:sym typeface="Comic Sans MS"/>
              </a:rPr>
              <a:t>Each week, the children lead their own prayer and liturgy. They plan it during the week and lead it during Friday afternoon. They also evaluate it.</a:t>
            </a:r>
            <a:endParaRPr sz="2133">
              <a:solidFill>
                <a:schemeClr val="dk1"/>
              </a:solidFill>
              <a:latin typeface="Comic Sans MS"/>
              <a:ea typeface="Comic Sans MS"/>
              <a:cs typeface="Comic Sans MS"/>
              <a:sym typeface="Comic Sans MS"/>
            </a:endParaRPr>
          </a:p>
          <a:p>
            <a:pPr marL="0" indent="0">
              <a:buNone/>
            </a:pPr>
            <a:endParaRPr sz="2133">
              <a:solidFill>
                <a:schemeClr val="dk1"/>
              </a:solidFill>
              <a:latin typeface="Comic Sans MS"/>
              <a:ea typeface="Comic Sans MS"/>
              <a:cs typeface="Comic Sans MS"/>
              <a:sym typeface="Comic Sans MS"/>
            </a:endParaRPr>
          </a:p>
          <a:p>
            <a:pPr marL="0" indent="0">
              <a:buNone/>
            </a:pPr>
            <a:endParaRPr sz="2133">
              <a:solidFill>
                <a:schemeClr val="dk1"/>
              </a:solidFill>
              <a:latin typeface="Comic Sans MS"/>
              <a:ea typeface="Comic Sans MS"/>
              <a:cs typeface="Comic Sans MS"/>
              <a:sym typeface="Comic Sans MS"/>
            </a:endParaRPr>
          </a:p>
          <a:p>
            <a:pPr marL="0" indent="0">
              <a:buNone/>
            </a:pPr>
            <a:endParaRPr sz="2133">
              <a:solidFill>
                <a:schemeClr val="dk1"/>
              </a:solidFill>
              <a:latin typeface="Comic Sans MS"/>
              <a:ea typeface="Comic Sans MS"/>
              <a:cs typeface="Comic Sans MS"/>
              <a:sym typeface="Comic Sans MS"/>
            </a:endParaRPr>
          </a:p>
          <a:p>
            <a:pPr marL="0" indent="0">
              <a:buNone/>
            </a:pPr>
            <a:endParaRPr sz="2133">
              <a:solidFill>
                <a:schemeClr val="dk1"/>
              </a:solidFill>
              <a:latin typeface="Comic Sans MS"/>
              <a:ea typeface="Comic Sans MS"/>
              <a:cs typeface="Comic Sans MS"/>
              <a:sym typeface="Comic Sans MS"/>
            </a:endParaRPr>
          </a:p>
          <a:p>
            <a:pPr marL="0" indent="0">
              <a:buNone/>
            </a:pPr>
            <a:endParaRPr sz="2133">
              <a:solidFill>
                <a:schemeClr val="dk1"/>
              </a:solidFill>
              <a:latin typeface="Comic Sans MS"/>
              <a:ea typeface="Comic Sans MS"/>
              <a:cs typeface="Comic Sans MS"/>
              <a:sym typeface="Comic Sans MS"/>
            </a:endParaRPr>
          </a:p>
          <a:p>
            <a:pPr marL="0" indent="0">
              <a:buNone/>
            </a:pPr>
            <a:endParaRPr sz="2133">
              <a:solidFill>
                <a:schemeClr val="dk1"/>
              </a:solidFill>
              <a:latin typeface="Comic Sans MS"/>
              <a:ea typeface="Comic Sans MS"/>
              <a:cs typeface="Comic Sans MS"/>
              <a:sym typeface="Comic Sans MS"/>
            </a:endParaRPr>
          </a:p>
        </p:txBody>
      </p:sp>
      <p:pic>
        <p:nvPicPr>
          <p:cNvPr id="307" name="Google Shape;307;g385b33d5832_0_81"/>
          <p:cNvPicPr preferRelativeResize="0"/>
          <p:nvPr/>
        </p:nvPicPr>
        <p:blipFill>
          <a:blip r:embed="rId3">
            <a:alphaModFix/>
          </a:blip>
          <a:stretch>
            <a:fillRect/>
          </a:stretch>
        </p:blipFill>
        <p:spPr>
          <a:xfrm>
            <a:off x="289631" y="2346234"/>
            <a:ext cx="5629067" cy="4511767"/>
          </a:xfrm>
          <a:prstGeom prst="rect">
            <a:avLst/>
          </a:prstGeom>
          <a:noFill/>
          <a:ln>
            <a:noFill/>
          </a:ln>
        </p:spPr>
      </p:pic>
      <p:pic>
        <p:nvPicPr>
          <p:cNvPr id="308" name="Google Shape;308;g385b33d5832_0_81"/>
          <p:cNvPicPr preferRelativeResize="0"/>
          <p:nvPr/>
        </p:nvPicPr>
        <p:blipFill>
          <a:blip r:embed="rId4">
            <a:alphaModFix/>
          </a:blip>
          <a:stretch>
            <a:fillRect/>
          </a:stretch>
        </p:blipFill>
        <p:spPr>
          <a:xfrm>
            <a:off x="6351934" y="2290533"/>
            <a:ext cx="5197265" cy="4415067"/>
          </a:xfrm>
          <a:prstGeom prst="rect">
            <a:avLst/>
          </a:prstGeom>
          <a:noFill/>
          <a:ln>
            <a:noFill/>
          </a:ln>
        </p:spPr>
      </p:pic>
      <p:pic>
        <p:nvPicPr>
          <p:cNvPr id="6" name="Picture 2" descr="Article 12 - Rights Respecting Schools Award"/>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60003" y="4371703"/>
            <a:ext cx="1780868" cy="23744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82280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g3747fa5762b_1_69"/>
          <p:cNvSpPr txBox="1">
            <a:spLocks noGrp="1"/>
          </p:cNvSpPr>
          <p:nvPr>
            <p:ph type="title"/>
          </p:nvPr>
        </p:nvSpPr>
        <p:spPr>
          <a:xfrm>
            <a:off x="415600" y="265933"/>
            <a:ext cx="5490800" cy="1091200"/>
          </a:xfrm>
          <a:prstGeom prst="rect">
            <a:avLst/>
          </a:prstGeom>
          <a:noFill/>
          <a:ln>
            <a:noFill/>
          </a:ln>
        </p:spPr>
        <p:txBody>
          <a:bodyPr spcFirstLastPara="1" vert="horz" wrap="square" lIns="121900" tIns="121900" rIns="121900" bIns="121900" rtlCol="0" anchor="t" anchorCtr="0">
            <a:normAutofit/>
          </a:bodyPr>
          <a:lstStyle/>
          <a:p>
            <a:pPr>
              <a:buSzPct val="111111"/>
            </a:pPr>
            <a:r>
              <a:rPr lang="en-GB" dirty="0" smtClean="0">
                <a:latin typeface="Comic Sans MS"/>
                <a:ea typeface="Comic Sans MS"/>
                <a:cs typeface="Comic Sans MS"/>
                <a:sym typeface="Comic Sans MS"/>
              </a:rPr>
              <a:t>Dignity </a:t>
            </a:r>
            <a:r>
              <a:rPr lang="en-GB" dirty="0">
                <a:latin typeface="Comic Sans MS"/>
                <a:ea typeface="Comic Sans MS"/>
                <a:cs typeface="Comic Sans MS"/>
                <a:sym typeface="Comic Sans MS"/>
              </a:rPr>
              <a:t>and respect</a:t>
            </a:r>
            <a:endParaRPr dirty="0">
              <a:latin typeface="Comic Sans MS"/>
              <a:ea typeface="Comic Sans MS"/>
              <a:cs typeface="Comic Sans MS"/>
              <a:sym typeface="Comic Sans MS"/>
            </a:endParaRPr>
          </a:p>
        </p:txBody>
      </p:sp>
      <p:sp>
        <p:nvSpPr>
          <p:cNvPr id="182" name="Google Shape;182;g3747fa5762b_1_69"/>
          <p:cNvSpPr txBox="1">
            <a:spLocks noGrp="1"/>
          </p:cNvSpPr>
          <p:nvPr>
            <p:ph type="body" idx="1"/>
          </p:nvPr>
        </p:nvSpPr>
        <p:spPr>
          <a:xfrm>
            <a:off x="415600" y="1567533"/>
            <a:ext cx="5924400" cy="4524400"/>
          </a:xfrm>
          <a:prstGeom prst="rect">
            <a:avLst/>
          </a:prstGeom>
          <a:noFill/>
          <a:ln>
            <a:noFill/>
          </a:ln>
        </p:spPr>
        <p:txBody>
          <a:bodyPr spcFirstLastPara="1" vert="horz" wrap="square" lIns="121900" tIns="121900" rIns="121900" bIns="121900" rtlCol="0" anchor="t" anchorCtr="0">
            <a:normAutofit/>
          </a:bodyPr>
          <a:lstStyle/>
          <a:p>
            <a:pPr marL="0" indent="0">
              <a:spcBef>
                <a:spcPts val="1600"/>
              </a:spcBef>
              <a:buClr>
                <a:schemeClr val="dk1"/>
              </a:buClr>
              <a:buSzPts val="1100"/>
              <a:buNone/>
            </a:pPr>
            <a:r>
              <a:rPr lang="en-GB" sz="1733">
                <a:solidFill>
                  <a:schemeClr val="dk1"/>
                </a:solidFill>
                <a:latin typeface="Comic Sans MS"/>
                <a:ea typeface="Comic Sans MS"/>
                <a:cs typeface="Comic Sans MS"/>
                <a:sym typeface="Comic Sans MS"/>
              </a:rPr>
              <a:t>Learning about </a:t>
            </a:r>
            <a:r>
              <a:rPr lang="en-GB" sz="1733" i="1">
                <a:solidFill>
                  <a:schemeClr val="dk1"/>
                </a:solidFill>
                <a:latin typeface="Comic Sans MS"/>
                <a:ea typeface="Comic Sans MS"/>
                <a:cs typeface="Comic Sans MS"/>
                <a:sym typeface="Comic Sans MS"/>
              </a:rPr>
              <a:t>Refugee Week</a:t>
            </a:r>
            <a:r>
              <a:rPr lang="en-GB" sz="1733">
                <a:solidFill>
                  <a:schemeClr val="dk1"/>
                </a:solidFill>
                <a:latin typeface="Comic Sans MS"/>
                <a:ea typeface="Comic Sans MS"/>
                <a:cs typeface="Comic Sans MS"/>
                <a:sym typeface="Comic Sans MS"/>
              </a:rPr>
              <a:t> helps us understand that everyone, regardless of their background or circumstances, has the right to live with dignity. We explore the experiences and challenges faced by refugees, which encourages empathy and breaks down stereotypes.</a:t>
            </a:r>
            <a:endParaRPr sz="1733">
              <a:solidFill>
                <a:schemeClr val="dk1"/>
              </a:solidFill>
              <a:latin typeface="Comic Sans MS"/>
              <a:ea typeface="Comic Sans MS"/>
              <a:cs typeface="Comic Sans MS"/>
              <a:sym typeface="Comic Sans MS"/>
            </a:endParaRPr>
          </a:p>
          <a:p>
            <a:pPr marL="0" indent="0">
              <a:spcBef>
                <a:spcPts val="1600"/>
              </a:spcBef>
              <a:buSzPts val="1100"/>
              <a:buNone/>
            </a:pPr>
            <a:r>
              <a:rPr lang="en-GB" sz="1733">
                <a:solidFill>
                  <a:schemeClr val="dk1"/>
                </a:solidFill>
                <a:latin typeface="Comic Sans MS"/>
                <a:ea typeface="Comic Sans MS"/>
                <a:cs typeface="Comic Sans MS"/>
                <a:sym typeface="Comic Sans MS"/>
              </a:rPr>
              <a:t>By hearing real stories, discussing global issues, and celebrating the strengths and contributions of refugees, we learn to value diversity and treat others with fairness and respect. </a:t>
            </a:r>
            <a:endParaRPr sz="1733">
              <a:solidFill>
                <a:schemeClr val="dk1"/>
              </a:solidFill>
              <a:latin typeface="Comic Sans MS"/>
              <a:ea typeface="Comic Sans MS"/>
              <a:cs typeface="Comic Sans MS"/>
              <a:sym typeface="Comic Sans MS"/>
            </a:endParaRPr>
          </a:p>
          <a:p>
            <a:pPr marL="0" indent="0">
              <a:spcBef>
                <a:spcPts val="1600"/>
              </a:spcBef>
              <a:buClr>
                <a:schemeClr val="dk1"/>
              </a:buClr>
              <a:buSzPts val="1100"/>
              <a:buNone/>
            </a:pPr>
            <a:endParaRPr sz="1467">
              <a:solidFill>
                <a:schemeClr val="dk1"/>
              </a:solidFill>
              <a:latin typeface="Comic Sans MS"/>
              <a:ea typeface="Comic Sans MS"/>
              <a:cs typeface="Comic Sans MS"/>
              <a:sym typeface="Comic Sans MS"/>
            </a:endParaRPr>
          </a:p>
          <a:p>
            <a:pPr marL="0" indent="0">
              <a:spcBef>
                <a:spcPts val="1600"/>
              </a:spcBef>
              <a:spcAft>
                <a:spcPts val="1600"/>
              </a:spcAft>
              <a:buNone/>
            </a:pPr>
            <a:endParaRPr>
              <a:latin typeface="Comic Sans MS"/>
              <a:ea typeface="Comic Sans MS"/>
              <a:cs typeface="Comic Sans MS"/>
              <a:sym typeface="Comic Sans MS"/>
            </a:endParaRPr>
          </a:p>
        </p:txBody>
      </p:sp>
      <p:pic>
        <p:nvPicPr>
          <p:cNvPr id="183" name="Google Shape;183;g3747fa5762b_1_69" title="Screenshot 2025-08-12 at 15.56.07.png"/>
          <p:cNvPicPr preferRelativeResize="0"/>
          <p:nvPr/>
        </p:nvPicPr>
        <p:blipFill>
          <a:blip r:embed="rId3">
            <a:alphaModFix/>
          </a:blip>
          <a:stretch>
            <a:fillRect/>
          </a:stretch>
        </p:blipFill>
        <p:spPr>
          <a:xfrm>
            <a:off x="6410008" y="69967"/>
            <a:ext cx="5598584" cy="6858000"/>
          </a:xfrm>
          <a:prstGeom prst="rect">
            <a:avLst/>
          </a:prstGeom>
          <a:noFill/>
          <a:ln>
            <a:noFill/>
          </a:ln>
        </p:spPr>
      </p:pic>
      <p:pic>
        <p:nvPicPr>
          <p:cNvPr id="184" name="Google Shape;184;g3747fa5762b_1_69"/>
          <p:cNvPicPr preferRelativeResize="0"/>
          <p:nvPr/>
        </p:nvPicPr>
        <p:blipFill>
          <a:blip r:embed="rId4">
            <a:alphaModFix/>
          </a:blip>
          <a:stretch>
            <a:fillRect/>
          </a:stretch>
        </p:blipFill>
        <p:spPr>
          <a:xfrm>
            <a:off x="3493667" y="4858767"/>
            <a:ext cx="3076901" cy="2069200"/>
          </a:xfrm>
          <a:prstGeom prst="rect">
            <a:avLst/>
          </a:prstGeom>
          <a:noFill/>
          <a:ln>
            <a:noFill/>
          </a:ln>
        </p:spPr>
      </p:pic>
    </p:spTree>
    <p:extLst>
      <p:ext uri="{BB962C8B-B14F-4D97-AF65-F5344CB8AC3E}">
        <p14:creationId xmlns:p14="http://schemas.microsoft.com/office/powerpoint/2010/main" val="3541105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775" y="0"/>
            <a:ext cx="10515600" cy="1325563"/>
          </a:xfrm>
        </p:spPr>
        <p:txBody>
          <a:bodyPr>
            <a:normAutofit/>
          </a:bodyPr>
          <a:lstStyle/>
          <a:p>
            <a:r>
              <a:rPr lang="en-US" sz="3200" b="1" dirty="0" smtClean="0">
                <a:latin typeface="Comic Sans MS" panose="030F0702030302020204" pitchFamily="66" charset="0"/>
              </a:rPr>
              <a:t>We all made class charters and voted on the most important rights to us…</a:t>
            </a:r>
            <a:endParaRPr lang="en-GB" sz="3200" b="1" dirty="0">
              <a:latin typeface="Comic Sans MS" panose="030F0702030302020204" pitchFamily="66" charset="0"/>
            </a:endParaRPr>
          </a:p>
        </p:txBody>
      </p:sp>
      <p:pic>
        <p:nvPicPr>
          <p:cNvPr id="4" name="Content Placeholder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14392" t="14082" b="41263"/>
          <a:stretch/>
        </p:blipFill>
        <p:spPr>
          <a:xfrm>
            <a:off x="1409700" y="1325563"/>
            <a:ext cx="7467600" cy="5193749"/>
          </a:xfrm>
        </p:spPr>
      </p:pic>
    </p:spTree>
    <p:extLst>
      <p:ext uri="{BB962C8B-B14F-4D97-AF65-F5344CB8AC3E}">
        <p14:creationId xmlns:p14="http://schemas.microsoft.com/office/powerpoint/2010/main" val="16288499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g385b33d5832_0_38"/>
          <p:cNvSpPr txBox="1">
            <a:spLocks noGrp="1"/>
          </p:cNvSpPr>
          <p:nvPr>
            <p:ph type="title"/>
          </p:nvPr>
        </p:nvSpPr>
        <p:spPr>
          <a:xfrm>
            <a:off x="317633" y="187467"/>
            <a:ext cx="11360800" cy="763600"/>
          </a:xfrm>
          <a:prstGeom prst="rect">
            <a:avLst/>
          </a:prstGeom>
          <a:noFill/>
          <a:ln>
            <a:noFill/>
          </a:ln>
        </p:spPr>
        <p:txBody>
          <a:bodyPr spcFirstLastPara="1" vert="horz" wrap="square" lIns="121900" tIns="121900" rIns="121900" bIns="121900" rtlCol="0" anchor="t" anchorCtr="0">
            <a:normAutofit fontScale="90000"/>
          </a:bodyPr>
          <a:lstStyle/>
          <a:p>
            <a:pPr>
              <a:buSzPct val="111111"/>
            </a:pPr>
            <a:r>
              <a:rPr lang="en-GB" dirty="0" smtClean="0">
                <a:latin typeface="Comic Sans MS"/>
                <a:ea typeface="Comic Sans MS"/>
                <a:cs typeface="Comic Sans MS"/>
                <a:sym typeface="Comic Sans MS"/>
              </a:rPr>
              <a:t>To right to be safe and heard…</a:t>
            </a:r>
            <a:endParaRPr dirty="0">
              <a:latin typeface="Comic Sans MS"/>
              <a:ea typeface="Comic Sans MS"/>
              <a:cs typeface="Comic Sans MS"/>
              <a:sym typeface="Comic Sans MS"/>
            </a:endParaRPr>
          </a:p>
        </p:txBody>
      </p:sp>
      <p:sp>
        <p:nvSpPr>
          <p:cNvPr id="225" name="Google Shape;225;g385b33d5832_0_38"/>
          <p:cNvSpPr txBox="1"/>
          <p:nvPr/>
        </p:nvSpPr>
        <p:spPr>
          <a:xfrm>
            <a:off x="317633" y="895067"/>
            <a:ext cx="6410000" cy="1354176"/>
          </a:xfrm>
          <a:prstGeom prst="rect">
            <a:avLst/>
          </a:prstGeom>
          <a:noFill/>
          <a:ln>
            <a:noFill/>
          </a:ln>
        </p:spPr>
        <p:txBody>
          <a:bodyPr spcFirstLastPara="1" wrap="square" lIns="121900" tIns="121900" rIns="121900" bIns="121900" anchor="t" anchorCtr="0">
            <a:spAutoFit/>
          </a:bodyPr>
          <a:lstStyle/>
          <a:p>
            <a:r>
              <a:rPr lang="en-GB" sz="2400" dirty="0">
                <a:latin typeface="Comic Sans MS"/>
                <a:ea typeface="Comic Sans MS"/>
                <a:cs typeface="Comic Sans MS"/>
                <a:sym typeface="Comic Sans MS"/>
              </a:rPr>
              <a:t>Children learn how to keep themselves safe; PANTS rules, speak out and stay safe with NSPCC.</a:t>
            </a:r>
            <a:endParaRPr sz="2400" dirty="0">
              <a:latin typeface="Comic Sans MS"/>
              <a:ea typeface="Comic Sans MS"/>
              <a:cs typeface="Comic Sans MS"/>
              <a:sym typeface="Comic Sans MS"/>
            </a:endParaRPr>
          </a:p>
        </p:txBody>
      </p:sp>
      <p:pic>
        <p:nvPicPr>
          <p:cNvPr id="226" name="Google Shape;226;g385b33d5832_0_38"/>
          <p:cNvPicPr preferRelativeResize="0"/>
          <p:nvPr/>
        </p:nvPicPr>
        <p:blipFill>
          <a:blip r:embed="rId3">
            <a:alphaModFix/>
          </a:blip>
          <a:stretch>
            <a:fillRect/>
          </a:stretch>
        </p:blipFill>
        <p:spPr>
          <a:xfrm>
            <a:off x="8029600" y="1"/>
            <a:ext cx="4041789" cy="5500535"/>
          </a:xfrm>
          <a:prstGeom prst="rect">
            <a:avLst/>
          </a:prstGeom>
          <a:noFill/>
          <a:ln>
            <a:noFill/>
          </a:ln>
        </p:spPr>
      </p:pic>
      <p:pic>
        <p:nvPicPr>
          <p:cNvPr id="227" name="Google Shape;227;g385b33d5832_0_38"/>
          <p:cNvPicPr preferRelativeResize="0"/>
          <p:nvPr/>
        </p:nvPicPr>
        <p:blipFill>
          <a:blip r:embed="rId4">
            <a:alphaModFix/>
          </a:blip>
          <a:stretch>
            <a:fillRect/>
          </a:stretch>
        </p:blipFill>
        <p:spPr>
          <a:xfrm>
            <a:off x="4379201" y="1739933"/>
            <a:ext cx="3931367" cy="5006000"/>
          </a:xfrm>
          <a:prstGeom prst="rect">
            <a:avLst/>
          </a:prstGeom>
          <a:noFill/>
          <a:ln>
            <a:noFill/>
          </a:ln>
        </p:spPr>
      </p:pic>
      <p:pic>
        <p:nvPicPr>
          <p:cNvPr id="6" name="Picture 2" descr="Article 12 - Rights Respecting Schools Award"/>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4040" y="2552139"/>
            <a:ext cx="1780868" cy="237449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6"/>
          <a:stretch>
            <a:fillRect/>
          </a:stretch>
        </p:blipFill>
        <p:spPr>
          <a:xfrm>
            <a:off x="2194908" y="3739385"/>
            <a:ext cx="2039936" cy="2747860"/>
          </a:xfrm>
          <a:prstGeom prst="rect">
            <a:avLst/>
          </a:prstGeom>
        </p:spPr>
      </p:pic>
    </p:spTree>
    <p:extLst>
      <p:ext uri="{BB962C8B-B14F-4D97-AF65-F5344CB8AC3E}">
        <p14:creationId xmlns:p14="http://schemas.microsoft.com/office/powerpoint/2010/main" val="8553488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125" y="0"/>
            <a:ext cx="10515600" cy="1325563"/>
          </a:xfrm>
        </p:spPr>
        <p:txBody>
          <a:bodyPr>
            <a:normAutofit/>
          </a:bodyPr>
          <a:lstStyle/>
          <a:p>
            <a:r>
              <a:rPr lang="en-US" sz="3600" b="1" dirty="0" smtClean="0">
                <a:latin typeface="Comic Sans MS" panose="030F0702030302020204" pitchFamily="66" charset="0"/>
              </a:rPr>
              <a:t>Article 31- We all have the right to play, participate in arts and leisure… </a:t>
            </a:r>
            <a:endParaRPr lang="en-GB" sz="3600" b="1" dirty="0">
              <a:latin typeface="Comic Sans MS" panose="030F0702030302020204" pitchFamily="66" charset="0"/>
            </a:endParaRPr>
          </a:p>
        </p:txBody>
      </p:sp>
      <p:pic>
        <p:nvPicPr>
          <p:cNvPr id="4" name="Content Placeholder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12933" t="13863" b="40606"/>
          <a:stretch/>
        </p:blipFill>
        <p:spPr>
          <a:xfrm>
            <a:off x="2324100" y="1325563"/>
            <a:ext cx="7715250" cy="5379501"/>
          </a:xfrm>
        </p:spPr>
      </p:pic>
      <p:pic>
        <p:nvPicPr>
          <p:cNvPr id="3074" name="Picture 2" descr="CRC ARTICLE 31 CMYK - Child Friendly Cities &amp; Commuiti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8125" y="4552415"/>
            <a:ext cx="1614487" cy="215264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CRC ARTICLE 31 CMYK - Child Friendly Cities &amp; Commuiti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10825" y="4552415"/>
            <a:ext cx="1614487" cy="21526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75852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25" y="69850"/>
            <a:ext cx="10515600" cy="1325563"/>
          </a:xfrm>
        </p:spPr>
        <p:txBody>
          <a:bodyPr>
            <a:normAutofit/>
          </a:bodyPr>
          <a:lstStyle/>
          <a:p>
            <a:r>
              <a:rPr lang="en-US" sz="3600" b="1" dirty="0" smtClean="0">
                <a:latin typeface="Comic Sans MS" panose="030F0702030302020204" pitchFamily="66" charset="0"/>
              </a:rPr>
              <a:t>Article 14- We all have the right to freedom of thought and religion…</a:t>
            </a:r>
            <a:endParaRPr lang="en-GB" sz="3600" b="1"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190500" y="4667250"/>
            <a:ext cx="1560960" cy="2073275"/>
          </a:xfrm>
          <a:prstGeom prst="rect">
            <a:avLst/>
          </a:prstGeom>
        </p:spPr>
      </p:pic>
      <p:pic>
        <p:nvPicPr>
          <p:cNvPr id="5" name="Picture 4"/>
          <p:cNvPicPr>
            <a:picLocks noChangeAspect="1"/>
          </p:cNvPicPr>
          <p:nvPr/>
        </p:nvPicPr>
        <p:blipFill>
          <a:blip r:embed="rId2"/>
          <a:stretch>
            <a:fillRect/>
          </a:stretch>
        </p:blipFill>
        <p:spPr>
          <a:xfrm>
            <a:off x="10363200" y="4667250"/>
            <a:ext cx="1560960" cy="2073275"/>
          </a:xfrm>
          <a:prstGeom prst="rect">
            <a:avLst/>
          </a:prstGeom>
        </p:spPr>
      </p:pic>
      <p:pic>
        <p:nvPicPr>
          <p:cNvPr id="6" name="Content Placeholder 5"/>
          <p:cNvPicPr>
            <a:picLocks noGrp="1" noChangeAspect="1"/>
          </p:cNvPicPr>
          <p:nvPr>
            <p:ph idx="1"/>
          </p:nvPr>
        </p:nvPicPr>
        <p:blipFill rotWithShape="1">
          <a:blip r:embed="rId3" cstate="print">
            <a:extLst>
              <a:ext uri="{28A0092B-C50C-407E-A947-70E740481C1C}">
                <a14:useLocalDpi xmlns:a14="http://schemas.microsoft.com/office/drawing/2010/main" val="0"/>
              </a:ext>
            </a:extLst>
          </a:blip>
          <a:srcRect t="19993" b="34476"/>
          <a:stretch/>
        </p:blipFill>
        <p:spPr>
          <a:xfrm>
            <a:off x="3068633" y="1248890"/>
            <a:ext cx="5844044" cy="5758335"/>
          </a:xfrm>
        </p:spPr>
      </p:pic>
    </p:spTree>
    <p:extLst>
      <p:ext uri="{BB962C8B-B14F-4D97-AF65-F5344CB8AC3E}">
        <p14:creationId xmlns:p14="http://schemas.microsoft.com/office/powerpoint/2010/main" val="9386670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25" y="69850"/>
            <a:ext cx="10515600" cy="1325563"/>
          </a:xfrm>
        </p:spPr>
        <p:txBody>
          <a:bodyPr>
            <a:normAutofit/>
          </a:bodyPr>
          <a:lstStyle/>
          <a:p>
            <a:r>
              <a:rPr lang="en-US" sz="3600" b="1" dirty="0" smtClean="0">
                <a:latin typeface="Comic Sans MS" panose="030F0702030302020204" pitchFamily="66" charset="0"/>
              </a:rPr>
              <a:t>Article 14- We all have the right to freedom of thought and religion…</a:t>
            </a:r>
            <a:endParaRPr lang="en-GB" sz="3600" b="1"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190500" y="4667250"/>
            <a:ext cx="1560960" cy="2073275"/>
          </a:xfrm>
          <a:prstGeom prst="rect">
            <a:avLst/>
          </a:prstGeom>
        </p:spPr>
      </p:pic>
      <p:pic>
        <p:nvPicPr>
          <p:cNvPr id="5" name="Picture 4"/>
          <p:cNvPicPr>
            <a:picLocks noChangeAspect="1"/>
          </p:cNvPicPr>
          <p:nvPr/>
        </p:nvPicPr>
        <p:blipFill>
          <a:blip r:embed="rId2"/>
          <a:stretch>
            <a:fillRect/>
          </a:stretch>
        </p:blipFill>
        <p:spPr>
          <a:xfrm>
            <a:off x="10363200" y="4667250"/>
            <a:ext cx="1560960" cy="2073275"/>
          </a:xfrm>
          <a:prstGeom prst="rect">
            <a:avLst/>
          </a:prstGeom>
        </p:spPr>
      </p:pic>
      <p:pic>
        <p:nvPicPr>
          <p:cNvPr id="7" name="Content Placeholder 6"/>
          <p:cNvPicPr>
            <a:picLocks noGrp="1" noChangeAspect="1"/>
          </p:cNvPicPr>
          <p:nvPr>
            <p:ph idx="1"/>
          </p:nvPr>
        </p:nvPicPr>
        <p:blipFill rotWithShape="1">
          <a:blip r:embed="rId3" cstate="print">
            <a:extLst>
              <a:ext uri="{28A0092B-C50C-407E-A947-70E740481C1C}">
                <a14:useLocalDpi xmlns:a14="http://schemas.microsoft.com/office/drawing/2010/main" val="0"/>
              </a:ext>
            </a:extLst>
          </a:blip>
          <a:srcRect t="18898" b="32725"/>
          <a:stretch/>
        </p:blipFill>
        <p:spPr>
          <a:xfrm>
            <a:off x="2806695" y="1181100"/>
            <a:ext cx="6501269" cy="6806294"/>
          </a:xfrm>
        </p:spPr>
      </p:pic>
    </p:spTree>
    <p:extLst>
      <p:ext uri="{BB962C8B-B14F-4D97-AF65-F5344CB8AC3E}">
        <p14:creationId xmlns:p14="http://schemas.microsoft.com/office/powerpoint/2010/main" val="42358486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52475"/>
            <a:ext cx="5076825" cy="938213"/>
          </a:xfrm>
        </p:spPr>
        <p:txBody>
          <a:bodyPr>
            <a:normAutofit fontScale="90000"/>
          </a:bodyPr>
          <a:lstStyle/>
          <a:p>
            <a:r>
              <a:rPr lang="en-US" b="1" dirty="0" smtClean="0">
                <a:latin typeface="Comic Sans MS" panose="030F0702030302020204" pitchFamily="66" charset="0"/>
              </a:rPr>
              <a:t>Ask us about all the other rights…</a:t>
            </a:r>
            <a:endParaRPr lang="en-GB" b="1" dirty="0">
              <a:latin typeface="Comic Sans MS" panose="030F0702030302020204" pitchFamily="66" charset="0"/>
            </a:endParaRPr>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6000750" y="-376238"/>
            <a:ext cx="5943600" cy="7705725"/>
          </a:xfrm>
          <a:prstGeom prst="rect">
            <a:avLst/>
          </a:prstGeom>
        </p:spPr>
      </p:pic>
    </p:spTree>
    <p:extLst>
      <p:ext uri="{BB962C8B-B14F-4D97-AF65-F5344CB8AC3E}">
        <p14:creationId xmlns:p14="http://schemas.microsoft.com/office/powerpoint/2010/main" val="16017698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5250" y="0"/>
            <a:ext cx="10515600" cy="1325563"/>
          </a:xfrm>
        </p:spPr>
        <p:txBody>
          <a:bodyPr>
            <a:normAutofit/>
          </a:bodyPr>
          <a:lstStyle/>
          <a:p>
            <a:r>
              <a:rPr lang="en-US" sz="3600" b="1" dirty="0" smtClean="0">
                <a:latin typeface="Comic Sans MS" panose="030F0702030302020204" pitchFamily="66" charset="0"/>
              </a:rPr>
              <a:t>Ask us about the October Spotlight Articles!</a:t>
            </a:r>
            <a:endParaRPr lang="en-GB" sz="3600" b="1" dirty="0">
              <a:latin typeface="Comic Sans MS" panose="030F0702030302020204" pitchFamily="66" charset="0"/>
            </a:endParaRPr>
          </a:p>
        </p:txBody>
      </p:sp>
      <p:sp>
        <p:nvSpPr>
          <p:cNvPr id="3" name="Content Placeholder 2"/>
          <p:cNvSpPr>
            <a:spLocks noGrp="1"/>
          </p:cNvSpPr>
          <p:nvPr>
            <p:ph idx="1"/>
          </p:nvPr>
        </p:nvSpPr>
        <p:spPr/>
        <p:txBody>
          <a:bodyPr/>
          <a:lstStyle/>
          <a:p>
            <a:endParaRPr lang="en-GB" dirty="0"/>
          </a:p>
        </p:txBody>
      </p:sp>
      <p:pic>
        <p:nvPicPr>
          <p:cNvPr id="8" name="Picture 7"/>
          <p:cNvPicPr>
            <a:picLocks noChangeAspect="1"/>
          </p:cNvPicPr>
          <p:nvPr/>
        </p:nvPicPr>
        <p:blipFill>
          <a:blip r:embed="rId2"/>
          <a:stretch>
            <a:fillRect/>
          </a:stretch>
        </p:blipFill>
        <p:spPr>
          <a:xfrm>
            <a:off x="1466204" y="1035986"/>
            <a:ext cx="9259592" cy="5210902"/>
          </a:xfrm>
          <a:prstGeom prst="rect">
            <a:avLst/>
          </a:prstGeom>
        </p:spPr>
      </p:pic>
    </p:spTree>
    <p:extLst>
      <p:ext uri="{BB962C8B-B14F-4D97-AF65-F5344CB8AC3E}">
        <p14:creationId xmlns:p14="http://schemas.microsoft.com/office/powerpoint/2010/main" val="15983919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TotalTime>
  <Words>816</Words>
  <Application>Microsoft Office PowerPoint</Application>
  <PresentationFormat>Widescreen</PresentationFormat>
  <Paragraphs>63</Paragraphs>
  <Slides>20</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Comic Sans MS</vt:lpstr>
      <vt:lpstr>Office Theme</vt:lpstr>
      <vt:lpstr>We are a Rights Respecting School! </vt:lpstr>
      <vt:lpstr>PowerPoint Presentation</vt:lpstr>
      <vt:lpstr>PowerPoint Presentation</vt:lpstr>
      <vt:lpstr>Article 12-Child participation</vt:lpstr>
      <vt:lpstr>What our school council do?</vt:lpstr>
      <vt:lpstr>School Council Members/ Rights Respecting Team</vt:lpstr>
      <vt:lpstr>A right to be safe…</vt:lpstr>
      <vt:lpstr>Diversity and Inclusion</vt:lpstr>
      <vt:lpstr>Every child has the right to feel they belong…</vt:lpstr>
      <vt:lpstr>A right to a clean and safe environment. </vt:lpstr>
      <vt:lpstr>A right to a clean and safe environment. </vt:lpstr>
      <vt:lpstr>Child-led learning</vt:lpstr>
      <vt:lpstr>Dignity and respect</vt:lpstr>
      <vt:lpstr>We all made class charters and voted on the most important rights to us…</vt:lpstr>
      <vt:lpstr>To right to be safe and heard…</vt:lpstr>
      <vt:lpstr>Article 31- We all have the right to play, participate in arts and leisure… </vt:lpstr>
      <vt:lpstr>Article 14- We all have the right to freedom of thought and religion…</vt:lpstr>
      <vt:lpstr>Article 14- We all have the right to freedom of thought and religion…</vt:lpstr>
      <vt:lpstr>Ask us about all the other rights…</vt:lpstr>
      <vt:lpstr>Ask us about the October Spotlight Articles!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 are a Rights Respecting School!</dc:title>
  <dc:creator>Staff</dc:creator>
  <cp:lastModifiedBy>Mrs C Gorman</cp:lastModifiedBy>
  <cp:revision>10</cp:revision>
  <dcterms:created xsi:type="dcterms:W3CDTF">2025-03-24T20:12:59Z</dcterms:created>
  <dcterms:modified xsi:type="dcterms:W3CDTF">2025-10-14T12:48:13Z</dcterms:modified>
</cp:coreProperties>
</file>